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58" r:id="rId5"/>
    <p:sldId id="259" r:id="rId6"/>
    <p:sldId id="263" r:id="rId7"/>
    <p:sldId id="264" r:id="rId8"/>
    <p:sldId id="265" r:id="rId9"/>
    <p:sldId id="266" r:id="rId10"/>
    <p:sldId id="267" r:id="rId11"/>
    <p:sldId id="268" r:id="rId12"/>
    <p:sldId id="261" r:id="rId13"/>
    <p:sldId id="272" r:id="rId14"/>
    <p:sldId id="269" r:id="rId15"/>
    <p:sldId id="262" r:id="rId16"/>
    <p:sldId id="271" r:id="rId17"/>
    <p:sldId id="270" r:id="rId18"/>
    <p:sldId id="273" r:id="rId19"/>
    <p:sldId id="274" r:id="rId20"/>
    <p:sldId id="276" r:id="rId21"/>
    <p:sldId id="275"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4" d="100"/>
          <a:sy n="54" d="100"/>
        </p:scale>
        <p:origin x="-180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B14CFF-24D4-6E44-AC47-634D458D02D0}" type="doc">
      <dgm:prSet loTypeId="urn:microsoft.com/office/officeart/2008/layout/HorizontalMultiLevelHierarchy" loCatId="" qsTypeId="urn:microsoft.com/office/officeart/2005/8/quickstyle/simple3" qsCatId="simple" csTypeId="urn:microsoft.com/office/officeart/2005/8/colors/accent1_2" csCatId="accent1" phldr="1"/>
      <dgm:spPr/>
      <dgm:t>
        <a:bodyPr/>
        <a:lstStyle/>
        <a:p>
          <a:endParaRPr lang="en-US"/>
        </a:p>
      </dgm:t>
    </dgm:pt>
    <dgm:pt modelId="{C4560CA9-F571-EF43-A0BD-C8E7DC7290AE}">
      <dgm:prSet phldrT="[Text]"/>
      <dgm:spPr/>
      <dgm:t>
        <a:bodyPr/>
        <a:lstStyle/>
        <a:p>
          <a:r>
            <a:rPr lang="en-US" dirty="0" smtClean="0"/>
            <a:t>FORCES</a:t>
          </a:r>
          <a:endParaRPr lang="en-US" dirty="0"/>
        </a:p>
      </dgm:t>
    </dgm:pt>
    <dgm:pt modelId="{B4084D41-C96A-7E47-82F0-413B1B8A2E98}" type="parTrans" cxnId="{4AAD15D6-0E79-5340-8E35-F38EDA6A8C82}">
      <dgm:prSet/>
      <dgm:spPr/>
      <dgm:t>
        <a:bodyPr/>
        <a:lstStyle/>
        <a:p>
          <a:endParaRPr lang="en-US"/>
        </a:p>
      </dgm:t>
    </dgm:pt>
    <dgm:pt modelId="{9351D229-CC63-F14B-8688-F42E41B93CD4}" type="sibTrans" cxnId="{4AAD15D6-0E79-5340-8E35-F38EDA6A8C82}">
      <dgm:prSet/>
      <dgm:spPr/>
      <dgm:t>
        <a:bodyPr/>
        <a:lstStyle/>
        <a:p>
          <a:endParaRPr lang="en-US"/>
        </a:p>
      </dgm:t>
    </dgm:pt>
    <dgm:pt modelId="{E2C3F585-CE56-CC48-9BCE-AE30FC6B9389}">
      <dgm:prSet phldrT="[Text]"/>
      <dgm:spPr/>
      <dgm:t>
        <a:bodyPr/>
        <a:lstStyle/>
        <a:p>
          <a:r>
            <a:rPr lang="en-US" dirty="0" smtClean="0"/>
            <a:t>FRICTION</a:t>
          </a:r>
          <a:endParaRPr lang="en-US" dirty="0"/>
        </a:p>
      </dgm:t>
    </dgm:pt>
    <dgm:pt modelId="{81FDF349-385A-1147-850F-36F4A9BFEB5E}" type="parTrans" cxnId="{B211C921-C9D5-9E47-BE6D-5B1A9A4DF6B0}">
      <dgm:prSet/>
      <dgm:spPr/>
      <dgm:t>
        <a:bodyPr/>
        <a:lstStyle/>
        <a:p>
          <a:endParaRPr lang="en-US"/>
        </a:p>
      </dgm:t>
    </dgm:pt>
    <dgm:pt modelId="{886F4769-CF5F-DF46-8240-12C4B13EA322}" type="sibTrans" cxnId="{B211C921-C9D5-9E47-BE6D-5B1A9A4DF6B0}">
      <dgm:prSet/>
      <dgm:spPr/>
      <dgm:t>
        <a:bodyPr/>
        <a:lstStyle/>
        <a:p>
          <a:endParaRPr lang="en-US"/>
        </a:p>
      </dgm:t>
    </dgm:pt>
    <dgm:pt modelId="{F72F2D10-D155-DC46-BDE6-69DA728BB3E9}">
      <dgm:prSet phldrT="[Text]"/>
      <dgm:spPr/>
      <dgm:t>
        <a:bodyPr/>
        <a:lstStyle/>
        <a:p>
          <a:r>
            <a:rPr lang="en-US" dirty="0" smtClean="0"/>
            <a:t>GRAVITY</a:t>
          </a:r>
          <a:endParaRPr lang="en-US" dirty="0"/>
        </a:p>
      </dgm:t>
    </dgm:pt>
    <dgm:pt modelId="{10A803BA-418C-C945-9509-E17B6DD51B37}" type="parTrans" cxnId="{9E9AF000-652D-6745-9A7A-4DA5B38701EB}">
      <dgm:prSet/>
      <dgm:spPr/>
      <dgm:t>
        <a:bodyPr/>
        <a:lstStyle/>
        <a:p>
          <a:endParaRPr lang="en-US"/>
        </a:p>
      </dgm:t>
    </dgm:pt>
    <dgm:pt modelId="{77F457D5-21FA-B045-8676-2FBFFF6071F3}" type="sibTrans" cxnId="{9E9AF000-652D-6745-9A7A-4DA5B38701EB}">
      <dgm:prSet/>
      <dgm:spPr/>
      <dgm:t>
        <a:bodyPr/>
        <a:lstStyle/>
        <a:p>
          <a:endParaRPr lang="en-US"/>
        </a:p>
      </dgm:t>
    </dgm:pt>
    <dgm:pt modelId="{DF4F33D9-B92F-A940-A7BA-34B53479C1D5}">
      <dgm:prSet phldrT="[Text]"/>
      <dgm:spPr/>
      <dgm:t>
        <a:bodyPr/>
        <a:lstStyle/>
        <a:p>
          <a:r>
            <a:rPr lang="en-US" dirty="0" smtClean="0"/>
            <a:t>NORMAL</a:t>
          </a:r>
          <a:endParaRPr lang="en-US" dirty="0"/>
        </a:p>
      </dgm:t>
    </dgm:pt>
    <dgm:pt modelId="{E13525C7-088C-CF45-8175-B45763A1DB8F}" type="parTrans" cxnId="{34A493EA-2982-7B4A-8430-6E106B787B71}">
      <dgm:prSet/>
      <dgm:spPr/>
      <dgm:t>
        <a:bodyPr/>
        <a:lstStyle/>
        <a:p>
          <a:endParaRPr lang="en-US"/>
        </a:p>
      </dgm:t>
    </dgm:pt>
    <dgm:pt modelId="{363FDDF4-EA47-F642-A317-ACED586E3832}" type="sibTrans" cxnId="{34A493EA-2982-7B4A-8430-6E106B787B71}">
      <dgm:prSet/>
      <dgm:spPr/>
      <dgm:t>
        <a:bodyPr/>
        <a:lstStyle/>
        <a:p>
          <a:endParaRPr lang="en-US"/>
        </a:p>
      </dgm:t>
    </dgm:pt>
    <dgm:pt modelId="{68695FE1-2B8C-B844-B5B3-6CBFE8FCB266}" type="asst">
      <dgm:prSet/>
      <dgm:spPr/>
      <dgm:t>
        <a:bodyPr/>
        <a:lstStyle/>
        <a:p>
          <a:r>
            <a:rPr lang="en-US" dirty="0" smtClean="0"/>
            <a:t>RESISTANCE</a:t>
          </a:r>
          <a:endParaRPr lang="en-US" dirty="0"/>
        </a:p>
      </dgm:t>
    </dgm:pt>
    <dgm:pt modelId="{6E672C3B-A6DB-6A4C-B617-0C23E20BFEF2}" type="sibTrans" cxnId="{00099988-BCDF-BC43-8A91-0A57456A3606}">
      <dgm:prSet/>
      <dgm:spPr/>
      <dgm:t>
        <a:bodyPr/>
        <a:lstStyle/>
        <a:p>
          <a:endParaRPr lang="en-US"/>
        </a:p>
      </dgm:t>
    </dgm:pt>
    <dgm:pt modelId="{CFAF5352-85FE-2F41-A9D9-D6ABAD258CB3}" type="parTrans" cxnId="{00099988-BCDF-BC43-8A91-0A57456A3606}">
      <dgm:prSet/>
      <dgm:spPr/>
      <dgm:t>
        <a:bodyPr/>
        <a:lstStyle/>
        <a:p>
          <a:endParaRPr lang="en-US"/>
        </a:p>
      </dgm:t>
    </dgm:pt>
    <dgm:pt modelId="{4E2AA510-4653-3444-BD1D-7CE56FBE1BB3}" type="pres">
      <dgm:prSet presAssocID="{73B14CFF-24D4-6E44-AC47-634D458D02D0}" presName="Name0" presStyleCnt="0">
        <dgm:presLayoutVars>
          <dgm:chPref val="1"/>
          <dgm:dir/>
          <dgm:animOne val="branch"/>
          <dgm:animLvl val="lvl"/>
          <dgm:resizeHandles val="exact"/>
        </dgm:presLayoutVars>
      </dgm:prSet>
      <dgm:spPr/>
      <dgm:t>
        <a:bodyPr/>
        <a:lstStyle/>
        <a:p>
          <a:endParaRPr lang="en-US"/>
        </a:p>
      </dgm:t>
    </dgm:pt>
    <dgm:pt modelId="{A16F586C-B24B-F549-B3DE-8E75FD65B708}" type="pres">
      <dgm:prSet presAssocID="{C4560CA9-F571-EF43-A0BD-C8E7DC7290AE}" presName="root1" presStyleCnt="0"/>
      <dgm:spPr/>
    </dgm:pt>
    <dgm:pt modelId="{F51146A3-7C83-BF4A-88CC-FA4D90D42CBE}" type="pres">
      <dgm:prSet presAssocID="{C4560CA9-F571-EF43-A0BD-C8E7DC7290AE}" presName="LevelOneTextNode" presStyleLbl="node0" presStyleIdx="0" presStyleCnt="1">
        <dgm:presLayoutVars>
          <dgm:chPref val="3"/>
        </dgm:presLayoutVars>
      </dgm:prSet>
      <dgm:spPr/>
      <dgm:t>
        <a:bodyPr/>
        <a:lstStyle/>
        <a:p>
          <a:endParaRPr lang="en-US"/>
        </a:p>
      </dgm:t>
    </dgm:pt>
    <dgm:pt modelId="{EC840EEA-0AA5-024E-BF36-5800D3803F48}" type="pres">
      <dgm:prSet presAssocID="{C4560CA9-F571-EF43-A0BD-C8E7DC7290AE}" presName="level2hierChild" presStyleCnt="0"/>
      <dgm:spPr/>
    </dgm:pt>
    <dgm:pt modelId="{84108662-3C5E-9849-8E4B-D31B40708DB4}" type="pres">
      <dgm:prSet presAssocID="{81FDF349-385A-1147-850F-36F4A9BFEB5E}" presName="conn2-1" presStyleLbl="parChTrans1D2" presStyleIdx="0" presStyleCnt="3"/>
      <dgm:spPr/>
      <dgm:t>
        <a:bodyPr/>
        <a:lstStyle/>
        <a:p>
          <a:endParaRPr lang="en-US"/>
        </a:p>
      </dgm:t>
    </dgm:pt>
    <dgm:pt modelId="{F9C81F66-6B55-5043-8216-2971413979F7}" type="pres">
      <dgm:prSet presAssocID="{81FDF349-385A-1147-850F-36F4A9BFEB5E}" presName="connTx" presStyleLbl="parChTrans1D2" presStyleIdx="0" presStyleCnt="3"/>
      <dgm:spPr/>
      <dgm:t>
        <a:bodyPr/>
        <a:lstStyle/>
        <a:p>
          <a:endParaRPr lang="en-US"/>
        </a:p>
      </dgm:t>
    </dgm:pt>
    <dgm:pt modelId="{DE825349-70C6-D24E-A197-5D5C62117FF2}" type="pres">
      <dgm:prSet presAssocID="{E2C3F585-CE56-CC48-9BCE-AE30FC6B9389}" presName="root2" presStyleCnt="0"/>
      <dgm:spPr/>
    </dgm:pt>
    <dgm:pt modelId="{C17ADD4B-142A-1E4E-A913-4D254E523182}" type="pres">
      <dgm:prSet presAssocID="{E2C3F585-CE56-CC48-9BCE-AE30FC6B9389}" presName="LevelTwoTextNode" presStyleLbl="node2" presStyleIdx="0" presStyleCnt="3">
        <dgm:presLayoutVars>
          <dgm:chPref val="3"/>
        </dgm:presLayoutVars>
      </dgm:prSet>
      <dgm:spPr/>
      <dgm:t>
        <a:bodyPr/>
        <a:lstStyle/>
        <a:p>
          <a:endParaRPr lang="en-US"/>
        </a:p>
      </dgm:t>
    </dgm:pt>
    <dgm:pt modelId="{BAB6DE98-0E40-644F-A99A-883CE7B4B4A0}" type="pres">
      <dgm:prSet presAssocID="{E2C3F585-CE56-CC48-9BCE-AE30FC6B9389}" presName="level3hierChild" presStyleCnt="0"/>
      <dgm:spPr/>
    </dgm:pt>
    <dgm:pt modelId="{53E8B4CA-6CA2-414F-911A-C603B516E057}" type="pres">
      <dgm:prSet presAssocID="{CFAF5352-85FE-2F41-A9D9-D6ABAD258CB3}" presName="conn2-1" presStyleLbl="parChTrans1D3" presStyleIdx="0" presStyleCnt="1"/>
      <dgm:spPr/>
      <dgm:t>
        <a:bodyPr/>
        <a:lstStyle/>
        <a:p>
          <a:endParaRPr lang="en-US"/>
        </a:p>
      </dgm:t>
    </dgm:pt>
    <dgm:pt modelId="{F4850EF1-B25B-ED44-9E78-E69D2500EEED}" type="pres">
      <dgm:prSet presAssocID="{CFAF5352-85FE-2F41-A9D9-D6ABAD258CB3}" presName="connTx" presStyleLbl="parChTrans1D3" presStyleIdx="0" presStyleCnt="1"/>
      <dgm:spPr/>
      <dgm:t>
        <a:bodyPr/>
        <a:lstStyle/>
        <a:p>
          <a:endParaRPr lang="en-US"/>
        </a:p>
      </dgm:t>
    </dgm:pt>
    <dgm:pt modelId="{37E0FCCC-FBEE-A245-AED6-416C5CAE5314}" type="pres">
      <dgm:prSet presAssocID="{68695FE1-2B8C-B844-B5B3-6CBFE8FCB266}" presName="root2" presStyleCnt="0"/>
      <dgm:spPr/>
    </dgm:pt>
    <dgm:pt modelId="{A14981F0-E934-D64B-8CF9-AEB1735535DC}" type="pres">
      <dgm:prSet presAssocID="{68695FE1-2B8C-B844-B5B3-6CBFE8FCB266}" presName="LevelTwoTextNode" presStyleLbl="asst2" presStyleIdx="0" presStyleCnt="1">
        <dgm:presLayoutVars>
          <dgm:chPref val="3"/>
        </dgm:presLayoutVars>
      </dgm:prSet>
      <dgm:spPr/>
      <dgm:t>
        <a:bodyPr/>
        <a:lstStyle/>
        <a:p>
          <a:endParaRPr lang="en-US"/>
        </a:p>
      </dgm:t>
    </dgm:pt>
    <dgm:pt modelId="{37ED7DF1-2D63-F141-BC1F-82A4644D5311}" type="pres">
      <dgm:prSet presAssocID="{68695FE1-2B8C-B844-B5B3-6CBFE8FCB266}" presName="level3hierChild" presStyleCnt="0"/>
      <dgm:spPr/>
    </dgm:pt>
    <dgm:pt modelId="{AB7E4651-3177-0A45-B31A-2AC2E653BB7B}" type="pres">
      <dgm:prSet presAssocID="{10A803BA-418C-C945-9509-E17B6DD51B37}" presName="conn2-1" presStyleLbl="parChTrans1D2" presStyleIdx="1" presStyleCnt="3"/>
      <dgm:spPr/>
      <dgm:t>
        <a:bodyPr/>
        <a:lstStyle/>
        <a:p>
          <a:endParaRPr lang="en-US"/>
        </a:p>
      </dgm:t>
    </dgm:pt>
    <dgm:pt modelId="{A4B2D047-BD20-6C4E-BF68-786625C43771}" type="pres">
      <dgm:prSet presAssocID="{10A803BA-418C-C945-9509-E17B6DD51B37}" presName="connTx" presStyleLbl="parChTrans1D2" presStyleIdx="1" presStyleCnt="3"/>
      <dgm:spPr/>
      <dgm:t>
        <a:bodyPr/>
        <a:lstStyle/>
        <a:p>
          <a:endParaRPr lang="en-US"/>
        </a:p>
      </dgm:t>
    </dgm:pt>
    <dgm:pt modelId="{53D9D192-C9D8-C240-95D9-980CAAC72B09}" type="pres">
      <dgm:prSet presAssocID="{F72F2D10-D155-DC46-BDE6-69DA728BB3E9}" presName="root2" presStyleCnt="0"/>
      <dgm:spPr/>
    </dgm:pt>
    <dgm:pt modelId="{2D71EFFF-226F-B745-BF54-BD8830E45243}" type="pres">
      <dgm:prSet presAssocID="{F72F2D10-D155-DC46-BDE6-69DA728BB3E9}" presName="LevelTwoTextNode" presStyleLbl="node2" presStyleIdx="1" presStyleCnt="3">
        <dgm:presLayoutVars>
          <dgm:chPref val="3"/>
        </dgm:presLayoutVars>
      </dgm:prSet>
      <dgm:spPr/>
      <dgm:t>
        <a:bodyPr/>
        <a:lstStyle/>
        <a:p>
          <a:endParaRPr lang="en-US"/>
        </a:p>
      </dgm:t>
    </dgm:pt>
    <dgm:pt modelId="{27F11EEA-BF84-7347-85E5-792276189379}" type="pres">
      <dgm:prSet presAssocID="{F72F2D10-D155-DC46-BDE6-69DA728BB3E9}" presName="level3hierChild" presStyleCnt="0"/>
      <dgm:spPr/>
    </dgm:pt>
    <dgm:pt modelId="{FB6C2551-43B0-D64F-84EE-1382EF2BC63A}" type="pres">
      <dgm:prSet presAssocID="{E13525C7-088C-CF45-8175-B45763A1DB8F}" presName="conn2-1" presStyleLbl="parChTrans1D2" presStyleIdx="2" presStyleCnt="3"/>
      <dgm:spPr/>
      <dgm:t>
        <a:bodyPr/>
        <a:lstStyle/>
        <a:p>
          <a:endParaRPr lang="en-US"/>
        </a:p>
      </dgm:t>
    </dgm:pt>
    <dgm:pt modelId="{B7679318-4AB8-E341-8656-D86254B7D6ED}" type="pres">
      <dgm:prSet presAssocID="{E13525C7-088C-CF45-8175-B45763A1DB8F}" presName="connTx" presStyleLbl="parChTrans1D2" presStyleIdx="2" presStyleCnt="3"/>
      <dgm:spPr/>
      <dgm:t>
        <a:bodyPr/>
        <a:lstStyle/>
        <a:p>
          <a:endParaRPr lang="en-US"/>
        </a:p>
      </dgm:t>
    </dgm:pt>
    <dgm:pt modelId="{CCC9EB7B-B5F4-BF47-A9F3-AD3A6D5A5048}" type="pres">
      <dgm:prSet presAssocID="{DF4F33D9-B92F-A940-A7BA-34B53479C1D5}" presName="root2" presStyleCnt="0"/>
      <dgm:spPr/>
    </dgm:pt>
    <dgm:pt modelId="{86C31C80-FF51-E54A-BB81-772F5A989908}" type="pres">
      <dgm:prSet presAssocID="{DF4F33D9-B92F-A940-A7BA-34B53479C1D5}" presName="LevelTwoTextNode" presStyleLbl="node2" presStyleIdx="2" presStyleCnt="3">
        <dgm:presLayoutVars>
          <dgm:chPref val="3"/>
        </dgm:presLayoutVars>
      </dgm:prSet>
      <dgm:spPr/>
      <dgm:t>
        <a:bodyPr/>
        <a:lstStyle/>
        <a:p>
          <a:endParaRPr lang="en-US"/>
        </a:p>
      </dgm:t>
    </dgm:pt>
    <dgm:pt modelId="{41F52A87-E768-B043-9D29-240E6C7EF9B5}" type="pres">
      <dgm:prSet presAssocID="{DF4F33D9-B92F-A940-A7BA-34B53479C1D5}" presName="level3hierChild" presStyleCnt="0"/>
      <dgm:spPr/>
    </dgm:pt>
  </dgm:ptLst>
  <dgm:cxnLst>
    <dgm:cxn modelId="{AEF8CDF7-1B6B-E643-ABFD-E2C0F3D9ABE8}" type="presOf" srcId="{68695FE1-2B8C-B844-B5B3-6CBFE8FCB266}" destId="{A14981F0-E934-D64B-8CF9-AEB1735535DC}" srcOrd="0" destOrd="0" presId="urn:microsoft.com/office/officeart/2008/layout/HorizontalMultiLevelHierarchy"/>
    <dgm:cxn modelId="{3BC6C79C-C1A9-7142-9C20-547D63619F3D}" type="presOf" srcId="{CFAF5352-85FE-2F41-A9D9-D6ABAD258CB3}" destId="{53E8B4CA-6CA2-414F-911A-C603B516E057}" srcOrd="0" destOrd="0" presId="urn:microsoft.com/office/officeart/2008/layout/HorizontalMultiLevelHierarchy"/>
    <dgm:cxn modelId="{15136BB6-9558-CE4A-B990-81F15EB2371C}" type="presOf" srcId="{E13525C7-088C-CF45-8175-B45763A1DB8F}" destId="{B7679318-4AB8-E341-8656-D86254B7D6ED}" srcOrd="1" destOrd="0" presId="urn:microsoft.com/office/officeart/2008/layout/HorizontalMultiLevelHierarchy"/>
    <dgm:cxn modelId="{B211C921-C9D5-9E47-BE6D-5B1A9A4DF6B0}" srcId="{C4560CA9-F571-EF43-A0BD-C8E7DC7290AE}" destId="{E2C3F585-CE56-CC48-9BCE-AE30FC6B9389}" srcOrd="0" destOrd="0" parTransId="{81FDF349-385A-1147-850F-36F4A9BFEB5E}" sibTransId="{886F4769-CF5F-DF46-8240-12C4B13EA322}"/>
    <dgm:cxn modelId="{F278B3EA-2B0E-5E4B-8F37-DB3C7EB175B9}" type="presOf" srcId="{C4560CA9-F571-EF43-A0BD-C8E7DC7290AE}" destId="{F51146A3-7C83-BF4A-88CC-FA4D90D42CBE}" srcOrd="0" destOrd="0" presId="urn:microsoft.com/office/officeart/2008/layout/HorizontalMultiLevelHierarchy"/>
    <dgm:cxn modelId="{4AAD15D6-0E79-5340-8E35-F38EDA6A8C82}" srcId="{73B14CFF-24D4-6E44-AC47-634D458D02D0}" destId="{C4560CA9-F571-EF43-A0BD-C8E7DC7290AE}" srcOrd="0" destOrd="0" parTransId="{B4084D41-C96A-7E47-82F0-413B1B8A2E98}" sibTransId="{9351D229-CC63-F14B-8688-F42E41B93CD4}"/>
    <dgm:cxn modelId="{D3220ABB-5744-BD42-BBAA-B63A4BB3433A}" type="presOf" srcId="{81FDF349-385A-1147-850F-36F4A9BFEB5E}" destId="{F9C81F66-6B55-5043-8216-2971413979F7}" srcOrd="1" destOrd="0" presId="urn:microsoft.com/office/officeart/2008/layout/HorizontalMultiLevelHierarchy"/>
    <dgm:cxn modelId="{96D06781-A0C6-6A4D-A372-A685D935260E}" type="presOf" srcId="{DF4F33D9-B92F-A940-A7BA-34B53479C1D5}" destId="{86C31C80-FF51-E54A-BB81-772F5A989908}" srcOrd="0" destOrd="0" presId="urn:microsoft.com/office/officeart/2008/layout/HorizontalMultiLevelHierarchy"/>
    <dgm:cxn modelId="{883C5C53-B41F-F844-8861-C7B80CA3049F}" type="presOf" srcId="{10A803BA-418C-C945-9509-E17B6DD51B37}" destId="{A4B2D047-BD20-6C4E-BF68-786625C43771}" srcOrd="1" destOrd="0" presId="urn:microsoft.com/office/officeart/2008/layout/HorizontalMultiLevelHierarchy"/>
    <dgm:cxn modelId="{A44570CA-5149-BD49-9CBC-C317A26A9B31}" type="presOf" srcId="{81FDF349-385A-1147-850F-36F4A9BFEB5E}" destId="{84108662-3C5E-9849-8E4B-D31B40708DB4}" srcOrd="0" destOrd="0" presId="urn:microsoft.com/office/officeart/2008/layout/HorizontalMultiLevelHierarchy"/>
    <dgm:cxn modelId="{E92327E6-6776-9348-956E-717D7444FFD1}" type="presOf" srcId="{CFAF5352-85FE-2F41-A9D9-D6ABAD258CB3}" destId="{F4850EF1-B25B-ED44-9E78-E69D2500EEED}" srcOrd="1" destOrd="0" presId="urn:microsoft.com/office/officeart/2008/layout/HorizontalMultiLevelHierarchy"/>
    <dgm:cxn modelId="{B44BCF98-A303-DB4C-9F6A-E5DD8311088B}" type="presOf" srcId="{10A803BA-418C-C945-9509-E17B6DD51B37}" destId="{AB7E4651-3177-0A45-B31A-2AC2E653BB7B}" srcOrd="0" destOrd="0" presId="urn:microsoft.com/office/officeart/2008/layout/HorizontalMultiLevelHierarchy"/>
    <dgm:cxn modelId="{34A493EA-2982-7B4A-8430-6E106B787B71}" srcId="{C4560CA9-F571-EF43-A0BD-C8E7DC7290AE}" destId="{DF4F33D9-B92F-A940-A7BA-34B53479C1D5}" srcOrd="2" destOrd="0" parTransId="{E13525C7-088C-CF45-8175-B45763A1DB8F}" sibTransId="{363FDDF4-EA47-F642-A317-ACED586E3832}"/>
    <dgm:cxn modelId="{9798FB91-0E0A-FE44-AF73-AD4EDD30065A}" type="presOf" srcId="{E2C3F585-CE56-CC48-9BCE-AE30FC6B9389}" destId="{C17ADD4B-142A-1E4E-A913-4D254E523182}" srcOrd="0" destOrd="0" presId="urn:microsoft.com/office/officeart/2008/layout/HorizontalMultiLevelHierarchy"/>
    <dgm:cxn modelId="{9E9AF000-652D-6745-9A7A-4DA5B38701EB}" srcId="{C4560CA9-F571-EF43-A0BD-C8E7DC7290AE}" destId="{F72F2D10-D155-DC46-BDE6-69DA728BB3E9}" srcOrd="1" destOrd="0" parTransId="{10A803BA-418C-C945-9509-E17B6DD51B37}" sibTransId="{77F457D5-21FA-B045-8676-2FBFFF6071F3}"/>
    <dgm:cxn modelId="{ABD5FE1E-4032-2146-BDD0-D73669A58335}" type="presOf" srcId="{73B14CFF-24D4-6E44-AC47-634D458D02D0}" destId="{4E2AA510-4653-3444-BD1D-7CE56FBE1BB3}" srcOrd="0" destOrd="0" presId="urn:microsoft.com/office/officeart/2008/layout/HorizontalMultiLevelHierarchy"/>
    <dgm:cxn modelId="{00099988-BCDF-BC43-8A91-0A57456A3606}" srcId="{E2C3F585-CE56-CC48-9BCE-AE30FC6B9389}" destId="{68695FE1-2B8C-B844-B5B3-6CBFE8FCB266}" srcOrd="0" destOrd="0" parTransId="{CFAF5352-85FE-2F41-A9D9-D6ABAD258CB3}" sibTransId="{6E672C3B-A6DB-6A4C-B617-0C23E20BFEF2}"/>
    <dgm:cxn modelId="{74D88B88-BC43-9C4F-A681-A5DF78D47CEA}" type="presOf" srcId="{E13525C7-088C-CF45-8175-B45763A1DB8F}" destId="{FB6C2551-43B0-D64F-84EE-1382EF2BC63A}" srcOrd="0" destOrd="0" presId="urn:microsoft.com/office/officeart/2008/layout/HorizontalMultiLevelHierarchy"/>
    <dgm:cxn modelId="{106E57B7-2BD1-B748-9B9A-E639D32E7FCE}" type="presOf" srcId="{F72F2D10-D155-DC46-BDE6-69DA728BB3E9}" destId="{2D71EFFF-226F-B745-BF54-BD8830E45243}" srcOrd="0" destOrd="0" presId="urn:microsoft.com/office/officeart/2008/layout/HorizontalMultiLevelHierarchy"/>
    <dgm:cxn modelId="{887A140E-43C4-D047-A740-24EB14466CD3}" type="presParOf" srcId="{4E2AA510-4653-3444-BD1D-7CE56FBE1BB3}" destId="{A16F586C-B24B-F549-B3DE-8E75FD65B708}" srcOrd="0" destOrd="0" presId="urn:microsoft.com/office/officeart/2008/layout/HorizontalMultiLevelHierarchy"/>
    <dgm:cxn modelId="{E43A7A80-1AC2-404F-AD83-9A62498EC1B8}" type="presParOf" srcId="{A16F586C-B24B-F549-B3DE-8E75FD65B708}" destId="{F51146A3-7C83-BF4A-88CC-FA4D90D42CBE}" srcOrd="0" destOrd="0" presId="urn:microsoft.com/office/officeart/2008/layout/HorizontalMultiLevelHierarchy"/>
    <dgm:cxn modelId="{773F9ADF-A438-2D49-9C2F-FE0FFBD9C6EA}" type="presParOf" srcId="{A16F586C-B24B-F549-B3DE-8E75FD65B708}" destId="{EC840EEA-0AA5-024E-BF36-5800D3803F48}" srcOrd="1" destOrd="0" presId="urn:microsoft.com/office/officeart/2008/layout/HorizontalMultiLevelHierarchy"/>
    <dgm:cxn modelId="{E63E19DD-0585-4746-AFC0-F9EEB6E6E714}" type="presParOf" srcId="{EC840EEA-0AA5-024E-BF36-5800D3803F48}" destId="{84108662-3C5E-9849-8E4B-D31B40708DB4}" srcOrd="0" destOrd="0" presId="urn:microsoft.com/office/officeart/2008/layout/HorizontalMultiLevelHierarchy"/>
    <dgm:cxn modelId="{DDD78D3F-2A39-7A4E-B5C8-6217C7ECF317}" type="presParOf" srcId="{84108662-3C5E-9849-8E4B-D31B40708DB4}" destId="{F9C81F66-6B55-5043-8216-2971413979F7}" srcOrd="0" destOrd="0" presId="urn:microsoft.com/office/officeart/2008/layout/HorizontalMultiLevelHierarchy"/>
    <dgm:cxn modelId="{93A52BCA-52E7-F140-A85C-ABD469572D0D}" type="presParOf" srcId="{EC840EEA-0AA5-024E-BF36-5800D3803F48}" destId="{DE825349-70C6-D24E-A197-5D5C62117FF2}" srcOrd="1" destOrd="0" presId="urn:microsoft.com/office/officeart/2008/layout/HorizontalMultiLevelHierarchy"/>
    <dgm:cxn modelId="{CEF6B670-F33B-0944-BCD8-BCE73C75E235}" type="presParOf" srcId="{DE825349-70C6-D24E-A197-5D5C62117FF2}" destId="{C17ADD4B-142A-1E4E-A913-4D254E523182}" srcOrd="0" destOrd="0" presId="urn:microsoft.com/office/officeart/2008/layout/HorizontalMultiLevelHierarchy"/>
    <dgm:cxn modelId="{1E7FA093-7F88-4449-9E58-266E8C032C6B}" type="presParOf" srcId="{DE825349-70C6-D24E-A197-5D5C62117FF2}" destId="{BAB6DE98-0E40-644F-A99A-883CE7B4B4A0}" srcOrd="1" destOrd="0" presId="urn:microsoft.com/office/officeart/2008/layout/HorizontalMultiLevelHierarchy"/>
    <dgm:cxn modelId="{7DC6A22C-449C-284C-AC42-904DE7D6E739}" type="presParOf" srcId="{BAB6DE98-0E40-644F-A99A-883CE7B4B4A0}" destId="{53E8B4CA-6CA2-414F-911A-C603B516E057}" srcOrd="0" destOrd="0" presId="urn:microsoft.com/office/officeart/2008/layout/HorizontalMultiLevelHierarchy"/>
    <dgm:cxn modelId="{44F807EB-C48E-0442-9A00-347BA5D7CC14}" type="presParOf" srcId="{53E8B4CA-6CA2-414F-911A-C603B516E057}" destId="{F4850EF1-B25B-ED44-9E78-E69D2500EEED}" srcOrd="0" destOrd="0" presId="urn:microsoft.com/office/officeart/2008/layout/HorizontalMultiLevelHierarchy"/>
    <dgm:cxn modelId="{4D1B7248-398F-784D-A2DF-9F542955A7C3}" type="presParOf" srcId="{BAB6DE98-0E40-644F-A99A-883CE7B4B4A0}" destId="{37E0FCCC-FBEE-A245-AED6-416C5CAE5314}" srcOrd="1" destOrd="0" presId="urn:microsoft.com/office/officeart/2008/layout/HorizontalMultiLevelHierarchy"/>
    <dgm:cxn modelId="{47F4A63E-F171-104A-A2AB-0F89C42D8927}" type="presParOf" srcId="{37E0FCCC-FBEE-A245-AED6-416C5CAE5314}" destId="{A14981F0-E934-D64B-8CF9-AEB1735535DC}" srcOrd="0" destOrd="0" presId="urn:microsoft.com/office/officeart/2008/layout/HorizontalMultiLevelHierarchy"/>
    <dgm:cxn modelId="{C5852BF7-0019-074F-9BDF-9E2A7FAFD517}" type="presParOf" srcId="{37E0FCCC-FBEE-A245-AED6-416C5CAE5314}" destId="{37ED7DF1-2D63-F141-BC1F-82A4644D5311}" srcOrd="1" destOrd="0" presId="urn:microsoft.com/office/officeart/2008/layout/HorizontalMultiLevelHierarchy"/>
    <dgm:cxn modelId="{9BF4CCF3-496E-BB4F-B890-E1467A6713EF}" type="presParOf" srcId="{EC840EEA-0AA5-024E-BF36-5800D3803F48}" destId="{AB7E4651-3177-0A45-B31A-2AC2E653BB7B}" srcOrd="2" destOrd="0" presId="urn:microsoft.com/office/officeart/2008/layout/HorizontalMultiLevelHierarchy"/>
    <dgm:cxn modelId="{0498B54B-E2CB-0B47-843E-77D7122F69B8}" type="presParOf" srcId="{AB7E4651-3177-0A45-B31A-2AC2E653BB7B}" destId="{A4B2D047-BD20-6C4E-BF68-786625C43771}" srcOrd="0" destOrd="0" presId="urn:microsoft.com/office/officeart/2008/layout/HorizontalMultiLevelHierarchy"/>
    <dgm:cxn modelId="{BD3A4706-6CEE-4D45-8AB5-F44DD177359D}" type="presParOf" srcId="{EC840EEA-0AA5-024E-BF36-5800D3803F48}" destId="{53D9D192-C9D8-C240-95D9-980CAAC72B09}" srcOrd="3" destOrd="0" presId="urn:microsoft.com/office/officeart/2008/layout/HorizontalMultiLevelHierarchy"/>
    <dgm:cxn modelId="{EC793179-7466-FE41-83E7-C357E269BA19}" type="presParOf" srcId="{53D9D192-C9D8-C240-95D9-980CAAC72B09}" destId="{2D71EFFF-226F-B745-BF54-BD8830E45243}" srcOrd="0" destOrd="0" presId="urn:microsoft.com/office/officeart/2008/layout/HorizontalMultiLevelHierarchy"/>
    <dgm:cxn modelId="{D16A6172-261D-D84B-9FB5-BE9C0234977A}" type="presParOf" srcId="{53D9D192-C9D8-C240-95D9-980CAAC72B09}" destId="{27F11EEA-BF84-7347-85E5-792276189379}" srcOrd="1" destOrd="0" presId="urn:microsoft.com/office/officeart/2008/layout/HorizontalMultiLevelHierarchy"/>
    <dgm:cxn modelId="{CDAF41DE-C9F3-6945-879F-D472FB4019F0}" type="presParOf" srcId="{EC840EEA-0AA5-024E-BF36-5800D3803F48}" destId="{FB6C2551-43B0-D64F-84EE-1382EF2BC63A}" srcOrd="4" destOrd="0" presId="urn:microsoft.com/office/officeart/2008/layout/HorizontalMultiLevelHierarchy"/>
    <dgm:cxn modelId="{16C20EB0-77F4-F344-8804-14F02168F222}" type="presParOf" srcId="{FB6C2551-43B0-D64F-84EE-1382EF2BC63A}" destId="{B7679318-4AB8-E341-8656-D86254B7D6ED}" srcOrd="0" destOrd="0" presId="urn:microsoft.com/office/officeart/2008/layout/HorizontalMultiLevelHierarchy"/>
    <dgm:cxn modelId="{7B7C7CC7-C3CC-E441-9BC3-001A750C52F6}" type="presParOf" srcId="{EC840EEA-0AA5-024E-BF36-5800D3803F48}" destId="{CCC9EB7B-B5F4-BF47-A9F3-AD3A6D5A5048}" srcOrd="5" destOrd="0" presId="urn:microsoft.com/office/officeart/2008/layout/HorizontalMultiLevelHierarchy"/>
    <dgm:cxn modelId="{C5D45CA5-F746-BE48-AF04-FA4DD3EA5258}" type="presParOf" srcId="{CCC9EB7B-B5F4-BF47-A9F3-AD3A6D5A5048}" destId="{86C31C80-FF51-E54A-BB81-772F5A989908}" srcOrd="0" destOrd="0" presId="urn:microsoft.com/office/officeart/2008/layout/HorizontalMultiLevelHierarchy"/>
    <dgm:cxn modelId="{76414D6E-23D2-ED43-ACE7-53C316886E05}" type="presParOf" srcId="{CCC9EB7B-B5F4-BF47-A9F3-AD3A6D5A5048}" destId="{41F52A87-E768-B043-9D29-240E6C7EF9B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6C2551-43B0-D64F-84EE-1382EF2BC63A}">
      <dsp:nvSpPr>
        <dsp:cNvPr id="0" name=""/>
        <dsp:cNvSpPr/>
      </dsp:nvSpPr>
      <dsp:spPr>
        <a:xfrm>
          <a:off x="1348692" y="2118519"/>
          <a:ext cx="528104" cy="1006296"/>
        </a:xfrm>
        <a:custGeom>
          <a:avLst/>
          <a:gdLst/>
          <a:ahLst/>
          <a:cxnLst/>
          <a:rect l="0" t="0" r="0" b="0"/>
          <a:pathLst>
            <a:path>
              <a:moveTo>
                <a:pt x="0" y="0"/>
              </a:moveTo>
              <a:lnTo>
                <a:pt x="264052" y="0"/>
              </a:lnTo>
              <a:lnTo>
                <a:pt x="264052" y="1006296"/>
              </a:lnTo>
              <a:lnTo>
                <a:pt x="528104" y="10062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84332" y="2593255"/>
        <a:ext cx="56822" cy="56822"/>
      </dsp:txXfrm>
    </dsp:sp>
    <dsp:sp modelId="{AB7E4651-3177-0A45-B31A-2AC2E653BB7B}">
      <dsp:nvSpPr>
        <dsp:cNvPr id="0" name=""/>
        <dsp:cNvSpPr/>
      </dsp:nvSpPr>
      <dsp:spPr>
        <a:xfrm>
          <a:off x="1348692" y="2072798"/>
          <a:ext cx="528104" cy="91440"/>
        </a:xfrm>
        <a:custGeom>
          <a:avLst/>
          <a:gdLst/>
          <a:ahLst/>
          <a:cxnLst/>
          <a:rect l="0" t="0" r="0" b="0"/>
          <a:pathLst>
            <a:path>
              <a:moveTo>
                <a:pt x="0" y="45720"/>
              </a:moveTo>
              <a:lnTo>
                <a:pt x="528104"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99541" y="2105316"/>
        <a:ext cx="26405" cy="26405"/>
      </dsp:txXfrm>
    </dsp:sp>
    <dsp:sp modelId="{53E8B4CA-6CA2-414F-911A-C603B516E057}">
      <dsp:nvSpPr>
        <dsp:cNvPr id="0" name=""/>
        <dsp:cNvSpPr/>
      </dsp:nvSpPr>
      <dsp:spPr>
        <a:xfrm>
          <a:off x="4517318" y="1066502"/>
          <a:ext cx="528104" cy="91440"/>
        </a:xfrm>
        <a:custGeom>
          <a:avLst/>
          <a:gdLst/>
          <a:ahLst/>
          <a:cxnLst/>
          <a:rect l="0" t="0" r="0" b="0"/>
          <a:pathLst>
            <a:path>
              <a:moveTo>
                <a:pt x="0" y="45720"/>
              </a:moveTo>
              <a:lnTo>
                <a:pt x="528104"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68168" y="1099019"/>
        <a:ext cx="26405" cy="26405"/>
      </dsp:txXfrm>
    </dsp:sp>
    <dsp:sp modelId="{84108662-3C5E-9849-8E4B-D31B40708DB4}">
      <dsp:nvSpPr>
        <dsp:cNvPr id="0" name=""/>
        <dsp:cNvSpPr/>
      </dsp:nvSpPr>
      <dsp:spPr>
        <a:xfrm>
          <a:off x="1348692" y="1112222"/>
          <a:ext cx="528104" cy="1006296"/>
        </a:xfrm>
        <a:custGeom>
          <a:avLst/>
          <a:gdLst/>
          <a:ahLst/>
          <a:cxnLst/>
          <a:rect l="0" t="0" r="0" b="0"/>
          <a:pathLst>
            <a:path>
              <a:moveTo>
                <a:pt x="0" y="1006296"/>
              </a:moveTo>
              <a:lnTo>
                <a:pt x="264052" y="1006296"/>
              </a:lnTo>
              <a:lnTo>
                <a:pt x="264052" y="0"/>
              </a:lnTo>
              <a:lnTo>
                <a:pt x="52810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84332" y="1586959"/>
        <a:ext cx="56822" cy="56822"/>
      </dsp:txXfrm>
    </dsp:sp>
    <dsp:sp modelId="{F51146A3-7C83-BF4A-88CC-FA4D90D42CBE}">
      <dsp:nvSpPr>
        <dsp:cNvPr id="0" name=""/>
        <dsp:cNvSpPr/>
      </dsp:nvSpPr>
      <dsp:spPr>
        <a:xfrm rot="16200000">
          <a:off x="-1172345" y="1716000"/>
          <a:ext cx="4237038" cy="80503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020" tIns="33020" rIns="33020" bIns="33020" numCol="1" spcCol="1270" anchor="ctr" anchorCtr="0">
          <a:noAutofit/>
        </a:bodyPr>
        <a:lstStyle/>
        <a:p>
          <a:pPr lvl="0" algn="ctr" defTabSz="2311400">
            <a:lnSpc>
              <a:spcPct val="90000"/>
            </a:lnSpc>
            <a:spcBef>
              <a:spcPct val="0"/>
            </a:spcBef>
            <a:spcAft>
              <a:spcPct val="35000"/>
            </a:spcAft>
          </a:pPr>
          <a:r>
            <a:rPr lang="en-US" sz="5200" kern="1200" dirty="0" smtClean="0"/>
            <a:t>FORCES</a:t>
          </a:r>
          <a:endParaRPr lang="en-US" sz="5200" kern="1200" dirty="0"/>
        </a:p>
      </dsp:txBody>
      <dsp:txXfrm>
        <a:off x="-1172345" y="1716000"/>
        <a:ext cx="4237038" cy="805037"/>
      </dsp:txXfrm>
    </dsp:sp>
    <dsp:sp modelId="{C17ADD4B-142A-1E4E-A913-4D254E523182}">
      <dsp:nvSpPr>
        <dsp:cNvPr id="0" name=""/>
        <dsp:cNvSpPr/>
      </dsp:nvSpPr>
      <dsp:spPr>
        <a:xfrm>
          <a:off x="1876796" y="709703"/>
          <a:ext cx="2640522" cy="80503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FRICTION</a:t>
          </a:r>
          <a:endParaRPr lang="en-US" sz="4100" kern="1200" dirty="0"/>
        </a:p>
      </dsp:txBody>
      <dsp:txXfrm>
        <a:off x="1876796" y="709703"/>
        <a:ext cx="2640522" cy="805037"/>
      </dsp:txXfrm>
    </dsp:sp>
    <dsp:sp modelId="{A14981F0-E934-D64B-8CF9-AEB1735535DC}">
      <dsp:nvSpPr>
        <dsp:cNvPr id="0" name=""/>
        <dsp:cNvSpPr/>
      </dsp:nvSpPr>
      <dsp:spPr>
        <a:xfrm>
          <a:off x="5045423" y="709703"/>
          <a:ext cx="2640522" cy="80503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RESISTANCE</a:t>
          </a:r>
          <a:endParaRPr lang="en-US" sz="4100" kern="1200" dirty="0"/>
        </a:p>
      </dsp:txBody>
      <dsp:txXfrm>
        <a:off x="5045423" y="709703"/>
        <a:ext cx="2640522" cy="805037"/>
      </dsp:txXfrm>
    </dsp:sp>
    <dsp:sp modelId="{2D71EFFF-226F-B745-BF54-BD8830E45243}">
      <dsp:nvSpPr>
        <dsp:cNvPr id="0" name=""/>
        <dsp:cNvSpPr/>
      </dsp:nvSpPr>
      <dsp:spPr>
        <a:xfrm>
          <a:off x="1876796" y="1716000"/>
          <a:ext cx="2640522" cy="80503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GRAVITY</a:t>
          </a:r>
          <a:endParaRPr lang="en-US" sz="4100" kern="1200" dirty="0"/>
        </a:p>
      </dsp:txBody>
      <dsp:txXfrm>
        <a:off x="1876796" y="1716000"/>
        <a:ext cx="2640522" cy="805037"/>
      </dsp:txXfrm>
    </dsp:sp>
    <dsp:sp modelId="{86C31C80-FF51-E54A-BB81-772F5A989908}">
      <dsp:nvSpPr>
        <dsp:cNvPr id="0" name=""/>
        <dsp:cNvSpPr/>
      </dsp:nvSpPr>
      <dsp:spPr>
        <a:xfrm>
          <a:off x="1876796" y="2722296"/>
          <a:ext cx="2640522" cy="80503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NORMAL</a:t>
          </a:r>
          <a:endParaRPr lang="en-US" sz="4100" kern="1200" dirty="0"/>
        </a:p>
      </dsp:txBody>
      <dsp:txXfrm>
        <a:off x="1876796" y="2722296"/>
        <a:ext cx="2640522" cy="805037"/>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p>
            <a:fld id="{0CCE5786-7649-1A4D-B4E5-A8E762AE7CCB}" type="datetimeFigureOut">
              <a:rPr lang="en-US" smtClean="0"/>
              <a:t>8/09/17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D54-BBC2-3F4A-AB13-0191F8EC31DB}" type="slidenum">
              <a:rPr lang="en-US" smtClean="0"/>
              <a:t>‹#›</a:t>
            </a:fld>
            <a:endParaRPr lang="en-US"/>
          </a:p>
        </p:txBody>
      </p:sp>
    </p:spTree>
    <p:extLst>
      <p:ext uri="{BB962C8B-B14F-4D97-AF65-F5344CB8AC3E}">
        <p14:creationId xmlns:p14="http://schemas.microsoft.com/office/powerpoint/2010/main" val="1912829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0CCE5786-7649-1A4D-B4E5-A8E762AE7CCB}" type="datetimeFigureOut">
              <a:rPr lang="en-US" smtClean="0"/>
              <a:t>8/09/17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D54-BBC2-3F4A-AB13-0191F8EC31DB}" type="slidenum">
              <a:rPr lang="en-US" smtClean="0"/>
              <a:t>‹#›</a:t>
            </a:fld>
            <a:endParaRPr lang="en-US"/>
          </a:p>
        </p:txBody>
      </p:sp>
    </p:spTree>
    <p:extLst>
      <p:ext uri="{BB962C8B-B14F-4D97-AF65-F5344CB8AC3E}">
        <p14:creationId xmlns:p14="http://schemas.microsoft.com/office/powerpoint/2010/main" val="3728347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0CCE5786-7649-1A4D-B4E5-A8E762AE7CCB}" type="datetimeFigureOut">
              <a:rPr lang="en-US" smtClean="0"/>
              <a:t>8/09/17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D54-BBC2-3F4A-AB13-0191F8EC31DB}" type="slidenum">
              <a:rPr lang="en-US" smtClean="0"/>
              <a:t>‹#›</a:t>
            </a:fld>
            <a:endParaRPr lang="en-US"/>
          </a:p>
        </p:txBody>
      </p:sp>
    </p:spTree>
    <p:extLst>
      <p:ext uri="{BB962C8B-B14F-4D97-AF65-F5344CB8AC3E}">
        <p14:creationId xmlns:p14="http://schemas.microsoft.com/office/powerpoint/2010/main" val="1261992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0CCE5786-7649-1A4D-B4E5-A8E762AE7CCB}" type="datetimeFigureOut">
              <a:rPr lang="en-US" smtClean="0"/>
              <a:t>8/09/17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D54-BBC2-3F4A-AB13-0191F8EC31DB}" type="slidenum">
              <a:rPr lang="en-US" smtClean="0"/>
              <a:t>‹#›</a:t>
            </a:fld>
            <a:endParaRPr lang="en-US"/>
          </a:p>
        </p:txBody>
      </p:sp>
    </p:spTree>
    <p:extLst>
      <p:ext uri="{BB962C8B-B14F-4D97-AF65-F5344CB8AC3E}">
        <p14:creationId xmlns:p14="http://schemas.microsoft.com/office/powerpoint/2010/main" val="1411214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p>
            <a:fld id="{0CCE5786-7649-1A4D-B4E5-A8E762AE7CCB}" type="datetimeFigureOut">
              <a:rPr lang="en-US" smtClean="0"/>
              <a:t>8/09/17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D54-BBC2-3F4A-AB13-0191F8EC31DB}" type="slidenum">
              <a:rPr lang="en-US" smtClean="0"/>
              <a:t>‹#›</a:t>
            </a:fld>
            <a:endParaRPr lang="en-US"/>
          </a:p>
        </p:txBody>
      </p:sp>
    </p:spTree>
    <p:extLst>
      <p:ext uri="{BB962C8B-B14F-4D97-AF65-F5344CB8AC3E}">
        <p14:creationId xmlns:p14="http://schemas.microsoft.com/office/powerpoint/2010/main" val="3866309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4"/>
          <p:cNvSpPr>
            <a:spLocks noGrp="1"/>
          </p:cNvSpPr>
          <p:nvPr>
            <p:ph type="dt" sz="half" idx="10"/>
          </p:nvPr>
        </p:nvSpPr>
        <p:spPr/>
        <p:txBody>
          <a:bodyPr/>
          <a:lstStyle/>
          <a:p>
            <a:fld id="{0CCE5786-7649-1A4D-B4E5-A8E762AE7CCB}" type="datetimeFigureOut">
              <a:rPr lang="en-US" smtClean="0"/>
              <a:t>8/09/17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3ED54-BBC2-3F4A-AB13-0191F8EC31DB}" type="slidenum">
              <a:rPr lang="en-US" smtClean="0"/>
              <a:t>‹#›</a:t>
            </a:fld>
            <a:endParaRPr lang="en-US"/>
          </a:p>
        </p:txBody>
      </p:sp>
    </p:spTree>
    <p:extLst>
      <p:ext uri="{BB962C8B-B14F-4D97-AF65-F5344CB8AC3E}">
        <p14:creationId xmlns:p14="http://schemas.microsoft.com/office/powerpoint/2010/main" val="2650587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6"/>
          <p:cNvSpPr>
            <a:spLocks noGrp="1"/>
          </p:cNvSpPr>
          <p:nvPr>
            <p:ph type="dt" sz="half" idx="10"/>
          </p:nvPr>
        </p:nvSpPr>
        <p:spPr/>
        <p:txBody>
          <a:bodyPr/>
          <a:lstStyle/>
          <a:p>
            <a:fld id="{0CCE5786-7649-1A4D-B4E5-A8E762AE7CCB}" type="datetimeFigureOut">
              <a:rPr lang="en-US" smtClean="0"/>
              <a:t>8/09/17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63ED54-BBC2-3F4A-AB13-0191F8EC31DB}" type="slidenum">
              <a:rPr lang="en-US" smtClean="0"/>
              <a:t>‹#›</a:t>
            </a:fld>
            <a:endParaRPr lang="en-US"/>
          </a:p>
        </p:txBody>
      </p:sp>
    </p:spTree>
    <p:extLst>
      <p:ext uri="{BB962C8B-B14F-4D97-AF65-F5344CB8AC3E}">
        <p14:creationId xmlns:p14="http://schemas.microsoft.com/office/powerpoint/2010/main" val="1045951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2"/>
          <p:cNvSpPr>
            <a:spLocks noGrp="1"/>
          </p:cNvSpPr>
          <p:nvPr>
            <p:ph type="dt" sz="half" idx="10"/>
          </p:nvPr>
        </p:nvSpPr>
        <p:spPr/>
        <p:txBody>
          <a:bodyPr/>
          <a:lstStyle/>
          <a:p>
            <a:fld id="{0CCE5786-7649-1A4D-B4E5-A8E762AE7CCB}" type="datetimeFigureOut">
              <a:rPr lang="en-US" smtClean="0"/>
              <a:t>8/09/17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63ED54-BBC2-3F4A-AB13-0191F8EC31DB}" type="slidenum">
              <a:rPr lang="en-US" smtClean="0"/>
              <a:t>‹#›</a:t>
            </a:fld>
            <a:endParaRPr lang="en-US"/>
          </a:p>
        </p:txBody>
      </p:sp>
    </p:spTree>
    <p:extLst>
      <p:ext uri="{BB962C8B-B14F-4D97-AF65-F5344CB8AC3E}">
        <p14:creationId xmlns:p14="http://schemas.microsoft.com/office/powerpoint/2010/main" val="2678178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CE5786-7649-1A4D-B4E5-A8E762AE7CCB}" type="datetimeFigureOut">
              <a:rPr lang="en-US" smtClean="0"/>
              <a:t>8/09/17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63ED54-BBC2-3F4A-AB13-0191F8EC31DB}" type="slidenum">
              <a:rPr lang="en-US" smtClean="0"/>
              <a:t>‹#›</a:t>
            </a:fld>
            <a:endParaRPr lang="en-US"/>
          </a:p>
        </p:txBody>
      </p:sp>
    </p:spTree>
    <p:extLst>
      <p:ext uri="{BB962C8B-B14F-4D97-AF65-F5344CB8AC3E}">
        <p14:creationId xmlns:p14="http://schemas.microsoft.com/office/powerpoint/2010/main" val="171957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0CCE5786-7649-1A4D-B4E5-A8E762AE7CCB}" type="datetimeFigureOut">
              <a:rPr lang="en-US" smtClean="0"/>
              <a:t>8/09/17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3ED54-BBC2-3F4A-AB13-0191F8EC31DB}" type="slidenum">
              <a:rPr lang="en-US" smtClean="0"/>
              <a:t>‹#›</a:t>
            </a:fld>
            <a:endParaRPr lang="en-US"/>
          </a:p>
        </p:txBody>
      </p:sp>
    </p:spTree>
    <p:extLst>
      <p:ext uri="{BB962C8B-B14F-4D97-AF65-F5344CB8AC3E}">
        <p14:creationId xmlns:p14="http://schemas.microsoft.com/office/powerpoint/2010/main" val="395994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0CCE5786-7649-1A4D-B4E5-A8E762AE7CCB}" type="datetimeFigureOut">
              <a:rPr lang="en-US" smtClean="0"/>
              <a:t>8/09/17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3ED54-BBC2-3F4A-AB13-0191F8EC31DB}" type="slidenum">
              <a:rPr lang="en-US" smtClean="0"/>
              <a:t>‹#›</a:t>
            </a:fld>
            <a:endParaRPr lang="en-US"/>
          </a:p>
        </p:txBody>
      </p:sp>
    </p:spTree>
    <p:extLst>
      <p:ext uri="{BB962C8B-B14F-4D97-AF65-F5344CB8AC3E}">
        <p14:creationId xmlns:p14="http://schemas.microsoft.com/office/powerpoint/2010/main" val="790256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5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CE5786-7649-1A4D-B4E5-A8E762AE7CCB}" type="datetimeFigureOut">
              <a:rPr lang="en-US" smtClean="0"/>
              <a:t>8/09/17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3ED54-BBC2-3F4A-AB13-0191F8EC31DB}" type="slidenum">
              <a:rPr lang="en-US" smtClean="0"/>
              <a:t>‹#›</a:t>
            </a:fld>
            <a:endParaRPr lang="en-US"/>
          </a:p>
        </p:txBody>
      </p:sp>
    </p:spTree>
    <p:extLst>
      <p:ext uri="{BB962C8B-B14F-4D97-AF65-F5344CB8AC3E}">
        <p14:creationId xmlns:p14="http://schemas.microsoft.com/office/powerpoint/2010/main" val="3907156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ENERGY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0239891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b="1" dirty="0">
                <a:solidFill>
                  <a:srgbClr val="FF0000"/>
                </a:solidFill>
              </a:rPr>
              <a:t>Resultant </a:t>
            </a:r>
            <a:r>
              <a:rPr lang="en-US" b="1" dirty="0" smtClean="0">
                <a:solidFill>
                  <a:srgbClr val="FF0000"/>
                </a:solidFill>
              </a:rPr>
              <a:t>velocity</a:t>
            </a:r>
            <a:endParaRPr lang="en-US" b="1" dirty="0">
              <a:solidFill>
                <a:srgbClr val="FF0000"/>
              </a:solidFill>
            </a:endParaRPr>
          </a:p>
        </p:txBody>
      </p:sp>
      <p:sp>
        <p:nvSpPr>
          <p:cNvPr id="6" name="Content Placeholder 5"/>
          <p:cNvSpPr>
            <a:spLocks noGrp="1"/>
          </p:cNvSpPr>
          <p:nvPr>
            <p:ph idx="1"/>
          </p:nvPr>
        </p:nvSpPr>
        <p:spPr/>
        <p:txBody>
          <a:bodyPr>
            <a:normAutofit fontScale="77500" lnSpcReduction="20000"/>
          </a:bodyPr>
          <a:lstStyle/>
          <a:p>
            <a:pPr marL="0" indent="0">
              <a:buNone/>
            </a:pPr>
            <a:r>
              <a:rPr lang="en-US" dirty="0" smtClean="0"/>
              <a:t>Is the </a:t>
            </a:r>
            <a:r>
              <a:rPr lang="en-US" b="1" dirty="0" smtClean="0"/>
              <a:t>sum</a:t>
            </a:r>
            <a:r>
              <a:rPr lang="en-US" dirty="0" smtClean="0"/>
              <a:t> of two </a:t>
            </a:r>
            <a:r>
              <a:rPr lang="en-US" b="1" dirty="0" smtClean="0"/>
              <a:t>velocities</a:t>
            </a:r>
            <a:r>
              <a:rPr lang="en-US" dirty="0" smtClean="0"/>
              <a:t>.</a:t>
            </a:r>
          </a:p>
          <a:p>
            <a:pPr marL="0" indent="0">
              <a:buNone/>
            </a:pPr>
            <a:endParaRPr lang="en-US" dirty="0" smtClean="0"/>
          </a:p>
          <a:p>
            <a:pPr marL="0" indent="0">
              <a:buNone/>
            </a:pPr>
            <a:r>
              <a:rPr lang="en-US" dirty="0" smtClean="0">
                <a:solidFill>
                  <a:srgbClr val="FF0000"/>
                </a:solidFill>
              </a:rPr>
              <a:t>Example</a:t>
            </a:r>
            <a:r>
              <a:rPr lang="en-US" dirty="0" smtClean="0"/>
              <a:t>:</a:t>
            </a:r>
          </a:p>
          <a:p>
            <a:pPr marL="0" indent="0">
              <a:buNone/>
            </a:pPr>
            <a:endParaRPr lang="en-US" dirty="0"/>
          </a:p>
          <a:p>
            <a:pPr marL="0" indent="0">
              <a:buNone/>
            </a:pPr>
            <a:r>
              <a:rPr lang="en-US" dirty="0" smtClean="0"/>
              <a:t>A person walking at a speed of 1 m/s in a bus that goes at a velocity of 14 m/s west.</a:t>
            </a:r>
          </a:p>
          <a:p>
            <a:pPr marL="0" indent="0">
              <a:buNone/>
            </a:pPr>
            <a:endParaRPr lang="en-US" dirty="0"/>
          </a:p>
          <a:p>
            <a:pPr marL="0" indent="0">
              <a:buNone/>
            </a:pPr>
            <a:r>
              <a:rPr lang="en-US" dirty="0" smtClean="0"/>
              <a:t>If the person goes </a:t>
            </a:r>
            <a:r>
              <a:rPr lang="en-US" b="1" dirty="0" smtClean="0"/>
              <a:t>west</a:t>
            </a:r>
            <a:r>
              <a:rPr lang="en-US" dirty="0" smtClean="0"/>
              <a:t>:</a:t>
            </a:r>
          </a:p>
          <a:p>
            <a:pPr marL="0" indent="0">
              <a:buNone/>
            </a:pPr>
            <a:r>
              <a:rPr lang="en-US" dirty="0" smtClean="0"/>
              <a:t>14 m/s west + 1 m/s west = 15 m/s west.</a:t>
            </a:r>
          </a:p>
          <a:p>
            <a:pPr marL="0" indent="0">
              <a:buNone/>
            </a:pPr>
            <a:endParaRPr lang="en-US" dirty="0"/>
          </a:p>
          <a:p>
            <a:pPr marL="0" indent="0">
              <a:buNone/>
            </a:pPr>
            <a:r>
              <a:rPr lang="en-US" dirty="0" smtClean="0"/>
              <a:t>If the person goes </a:t>
            </a:r>
            <a:r>
              <a:rPr lang="en-US" b="1" dirty="0" smtClean="0"/>
              <a:t>east</a:t>
            </a:r>
            <a:r>
              <a:rPr lang="en-US" dirty="0" smtClean="0"/>
              <a:t>:</a:t>
            </a:r>
          </a:p>
          <a:p>
            <a:pPr marL="0" indent="0">
              <a:buNone/>
            </a:pPr>
            <a:r>
              <a:rPr lang="en-US" dirty="0"/>
              <a:t>14 m/s west </a:t>
            </a:r>
            <a:r>
              <a:rPr lang="en-US" dirty="0" smtClean="0"/>
              <a:t>+(- </a:t>
            </a:r>
            <a:r>
              <a:rPr lang="en-US" dirty="0"/>
              <a:t>1 m/s </a:t>
            </a:r>
            <a:r>
              <a:rPr lang="en-US" dirty="0" smtClean="0"/>
              <a:t>east) </a:t>
            </a:r>
            <a:r>
              <a:rPr lang="en-US" dirty="0"/>
              <a:t>= </a:t>
            </a:r>
            <a:r>
              <a:rPr lang="en-US" dirty="0" smtClean="0"/>
              <a:t>13 </a:t>
            </a:r>
            <a:r>
              <a:rPr lang="en-US" dirty="0"/>
              <a:t>m/s west.</a:t>
            </a:r>
          </a:p>
          <a:p>
            <a:pPr marL="0" indent="0">
              <a:buNone/>
            </a:pPr>
            <a:endParaRPr lang="en-US" dirty="0"/>
          </a:p>
        </p:txBody>
      </p:sp>
    </p:spTree>
    <p:extLst>
      <p:ext uri="{BB962C8B-B14F-4D97-AF65-F5344CB8AC3E}">
        <p14:creationId xmlns:p14="http://schemas.microsoft.com/office/powerpoint/2010/main" val="31497617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Acceleration</a:t>
            </a:r>
          </a:p>
        </p:txBody>
      </p:sp>
      <p:sp>
        <p:nvSpPr>
          <p:cNvPr id="3" name="Content Placeholder 2"/>
          <p:cNvSpPr>
            <a:spLocks noGrp="1"/>
          </p:cNvSpPr>
          <p:nvPr>
            <p:ph idx="1"/>
          </p:nvPr>
        </p:nvSpPr>
        <p:spPr/>
        <p:txBody>
          <a:bodyPr/>
          <a:lstStyle/>
          <a:p>
            <a:pPr marL="0" indent="0">
              <a:buNone/>
            </a:pPr>
            <a:r>
              <a:rPr lang="en-US" dirty="0"/>
              <a:t>Is the rate at which velocity (speed or direction) changes over time.</a:t>
            </a:r>
          </a:p>
          <a:p>
            <a:pPr marL="0" indent="0">
              <a:buNone/>
            </a:pPr>
            <a:endParaRPr lang="en-US" dirty="0"/>
          </a:p>
          <a:p>
            <a:pPr marL="0" indent="0">
              <a:buNone/>
            </a:pPr>
            <a:r>
              <a:rPr lang="en-US" dirty="0"/>
              <a:t>It can be calculated by </a:t>
            </a:r>
            <a:r>
              <a:rPr lang="en-US" b="1" dirty="0"/>
              <a:t>dividing</a:t>
            </a:r>
            <a:r>
              <a:rPr lang="en-US" dirty="0"/>
              <a:t> the </a:t>
            </a:r>
            <a:r>
              <a:rPr lang="en-US" b="1" dirty="0"/>
              <a:t>average change</a:t>
            </a:r>
            <a:r>
              <a:rPr lang="en-US" dirty="0"/>
              <a:t> in </a:t>
            </a:r>
            <a:r>
              <a:rPr lang="en-US" b="1" dirty="0"/>
              <a:t>velocity</a:t>
            </a:r>
            <a:r>
              <a:rPr lang="en-US" dirty="0"/>
              <a:t> by the </a:t>
            </a:r>
            <a:r>
              <a:rPr lang="en-US" b="1" dirty="0"/>
              <a:t>time</a:t>
            </a:r>
            <a:r>
              <a:rPr lang="en-US" dirty="0"/>
              <a:t> it occurs.</a:t>
            </a:r>
          </a:p>
          <a:p>
            <a:pPr marL="0" indent="0">
              <a:buNone/>
            </a:pPr>
            <a:endParaRPr lang="en-US" dirty="0" smtClean="0"/>
          </a:p>
          <a:p>
            <a:pPr marL="0" indent="0">
              <a:buNone/>
            </a:pPr>
            <a:r>
              <a:rPr lang="en-US" dirty="0" smtClean="0"/>
              <a:t> </a:t>
            </a:r>
            <a:endParaRPr lang="en-US" dirty="0"/>
          </a:p>
          <a:p>
            <a:pPr marL="0" indent="0">
              <a:buNone/>
            </a:pPr>
            <a:endParaRPr lang="en-US" dirty="0"/>
          </a:p>
        </p:txBody>
      </p:sp>
      <p:pic>
        <p:nvPicPr>
          <p:cNvPr id="5" name="Picture 4"/>
          <p:cNvPicPr>
            <a:picLocks noChangeAspect="1"/>
          </p:cNvPicPr>
          <p:nvPr/>
        </p:nvPicPr>
        <p:blipFill>
          <a:blip r:embed="rId2"/>
          <a:stretch>
            <a:fillRect/>
          </a:stretch>
        </p:blipFill>
        <p:spPr>
          <a:xfrm>
            <a:off x="1470024" y="4568824"/>
            <a:ext cx="6779005" cy="1557339"/>
          </a:xfrm>
          <a:prstGeom prst="rect">
            <a:avLst/>
          </a:prstGeom>
        </p:spPr>
      </p:pic>
    </p:spTree>
    <p:extLst>
      <p:ext uri="{BB962C8B-B14F-4D97-AF65-F5344CB8AC3E}">
        <p14:creationId xmlns:p14="http://schemas.microsoft.com/office/powerpoint/2010/main" val="75259748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to calculate the gravitational potential energy of an object?</a:t>
            </a:r>
            <a:endParaRPr lang="en-US" b="1"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It depends on the </a:t>
            </a:r>
            <a:r>
              <a:rPr lang="en-US" b="1" dirty="0" smtClean="0"/>
              <a:t>mass</a:t>
            </a:r>
            <a:r>
              <a:rPr lang="en-US" dirty="0" smtClean="0"/>
              <a:t> of the object, the </a:t>
            </a:r>
            <a:r>
              <a:rPr lang="en-US" b="1" dirty="0" smtClean="0"/>
              <a:t>acceleration</a:t>
            </a:r>
            <a:r>
              <a:rPr lang="en-US" dirty="0" smtClean="0"/>
              <a:t> of </a:t>
            </a:r>
            <a:r>
              <a:rPr lang="en-US" b="1" dirty="0" smtClean="0"/>
              <a:t>gravity</a:t>
            </a:r>
            <a:r>
              <a:rPr lang="en-US" dirty="0" smtClean="0"/>
              <a:t>, that is given as </a:t>
            </a:r>
            <a:r>
              <a:rPr lang="en-US" b="1" dirty="0" smtClean="0"/>
              <a:t>9,8 m/s</a:t>
            </a:r>
            <a:r>
              <a:rPr lang="en-US" b="1" baseline="30000" dirty="0" smtClean="0"/>
              <a:t>2</a:t>
            </a:r>
            <a:r>
              <a:rPr lang="en-US" dirty="0" smtClean="0"/>
              <a:t>, and the </a:t>
            </a:r>
            <a:r>
              <a:rPr lang="en-US" b="1" dirty="0" smtClean="0"/>
              <a:t>height</a:t>
            </a:r>
            <a:r>
              <a:rPr lang="en-US" dirty="0" smtClean="0"/>
              <a:t> of the object.</a:t>
            </a:r>
          </a:p>
          <a:p>
            <a:pPr marL="0" indent="0">
              <a:buNone/>
            </a:pPr>
            <a:endParaRPr lang="en-US" dirty="0"/>
          </a:p>
          <a:p>
            <a:pPr marL="0" indent="0" algn="ctr">
              <a:buNone/>
            </a:pPr>
            <a:r>
              <a:rPr lang="en-US" sz="4400" b="1" dirty="0" smtClean="0"/>
              <a:t>P</a:t>
            </a:r>
            <a:r>
              <a:rPr lang="en-US" sz="4400" b="1" baseline="30000" dirty="0" smtClean="0"/>
              <a:t>E</a:t>
            </a:r>
            <a:r>
              <a:rPr lang="en-US" sz="4400" b="1" dirty="0" smtClean="0"/>
              <a:t>=</a:t>
            </a:r>
            <a:r>
              <a:rPr lang="en-US" sz="4400" b="1" dirty="0" err="1" smtClean="0"/>
              <a:t>mgh</a:t>
            </a:r>
            <a:endParaRPr lang="en-US" sz="4400" b="1" dirty="0"/>
          </a:p>
        </p:txBody>
      </p:sp>
    </p:spTree>
    <p:extLst>
      <p:ext uri="{BB962C8B-B14F-4D97-AF65-F5344CB8AC3E}">
        <p14:creationId xmlns:p14="http://schemas.microsoft.com/office/powerpoint/2010/main" val="33121535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HOW TO FIND MASS AND HEIGHT?</a:t>
            </a:r>
            <a:endParaRPr lang="en-US" b="1"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We have to move the terms:</a:t>
            </a:r>
          </a:p>
          <a:p>
            <a:pPr marL="0" indent="0">
              <a:buNone/>
            </a:pPr>
            <a:endParaRPr lang="en-US" dirty="0"/>
          </a:p>
          <a:p>
            <a:pPr marL="0" indent="0" algn="ctr">
              <a:buNone/>
            </a:pPr>
            <a:r>
              <a:rPr lang="en-US" sz="4400" b="1" dirty="0" smtClean="0"/>
              <a:t>h=P</a:t>
            </a:r>
            <a:r>
              <a:rPr lang="en-US" sz="4400" b="1" baseline="30000" dirty="0" smtClean="0"/>
              <a:t>E</a:t>
            </a:r>
            <a:r>
              <a:rPr lang="en-US" sz="4400" b="1" dirty="0" smtClean="0"/>
              <a:t>/mg</a:t>
            </a:r>
          </a:p>
          <a:p>
            <a:pPr marL="0" indent="0" algn="ctr">
              <a:buNone/>
            </a:pPr>
            <a:endParaRPr lang="en-US" b="1" dirty="0"/>
          </a:p>
          <a:p>
            <a:pPr marL="0" indent="0" algn="ctr">
              <a:buNone/>
            </a:pPr>
            <a:r>
              <a:rPr lang="en-US" sz="4400" b="1" dirty="0" smtClean="0"/>
              <a:t>m=P</a:t>
            </a:r>
            <a:r>
              <a:rPr lang="en-US" sz="4400" b="1" baseline="30000" dirty="0" smtClean="0"/>
              <a:t>E</a:t>
            </a:r>
            <a:r>
              <a:rPr lang="en-US" sz="4400" b="1" dirty="0" smtClean="0"/>
              <a:t>/hg</a:t>
            </a:r>
            <a:endParaRPr lang="en-US" sz="4400" b="1" dirty="0"/>
          </a:p>
        </p:txBody>
      </p:sp>
    </p:spTree>
    <p:extLst>
      <p:ext uri="{BB962C8B-B14F-4D97-AF65-F5344CB8AC3E}">
        <p14:creationId xmlns:p14="http://schemas.microsoft.com/office/powerpoint/2010/main" val="12485304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7121"/>
          </a:xfrm>
        </p:spPr>
        <p:txBody>
          <a:bodyPr/>
          <a:lstStyle/>
          <a:p>
            <a:r>
              <a:rPr lang="en-US" b="1" dirty="0" smtClean="0">
                <a:solidFill>
                  <a:srgbClr val="FF0000"/>
                </a:solidFill>
              </a:rPr>
              <a:t>EXERCISES</a:t>
            </a:r>
            <a:endParaRPr lang="en-US" b="1" dirty="0">
              <a:solidFill>
                <a:srgbClr val="FF0000"/>
              </a:solidFill>
            </a:endParaRPr>
          </a:p>
        </p:txBody>
      </p:sp>
      <p:sp>
        <p:nvSpPr>
          <p:cNvPr id="3" name="Content Placeholder 2"/>
          <p:cNvSpPr>
            <a:spLocks noGrp="1"/>
          </p:cNvSpPr>
          <p:nvPr>
            <p:ph idx="1"/>
          </p:nvPr>
        </p:nvSpPr>
        <p:spPr>
          <a:xfrm>
            <a:off x="457200" y="1081759"/>
            <a:ext cx="8229600" cy="5361763"/>
          </a:xfrm>
        </p:spPr>
        <p:txBody>
          <a:bodyPr>
            <a:normAutofit fontScale="85000" lnSpcReduction="20000"/>
          </a:bodyPr>
          <a:lstStyle/>
          <a:p>
            <a:pPr marL="514350" indent="-514350">
              <a:buFont typeface="+mj-lt"/>
              <a:buAutoNum type="arabicPeriod"/>
            </a:pPr>
            <a:r>
              <a:rPr lang="en-US" dirty="0" smtClean="0"/>
              <a:t>A 65 Kg climber ascends a cliff.  What is the climber’s gravitational energy at a point 35m above the base of the cliff?</a:t>
            </a:r>
          </a:p>
          <a:p>
            <a:pPr marL="514350" indent="-514350">
              <a:buFont typeface="+mj-lt"/>
              <a:buAutoNum type="arabicPeriod"/>
            </a:pPr>
            <a:r>
              <a:rPr lang="en-US" dirty="0" smtClean="0"/>
              <a:t>A car with a mass of 1200 Kg at the top of a 42 m high hill</a:t>
            </a:r>
            <a:r>
              <a:rPr lang="en-US" dirty="0" smtClean="0"/>
              <a:t>.  Find the potential gravitational energy of the car.</a:t>
            </a:r>
            <a:endParaRPr lang="en-US" dirty="0" smtClean="0"/>
          </a:p>
          <a:p>
            <a:pPr marL="514350" indent="-514350">
              <a:buFont typeface="+mj-lt"/>
              <a:buAutoNum type="arabicPeriod"/>
            </a:pPr>
            <a:r>
              <a:rPr lang="en-US" dirty="0" smtClean="0"/>
              <a:t>A 4,3 Kg bird flying at an altitude of 550 </a:t>
            </a:r>
            <a:r>
              <a:rPr lang="en-US" dirty="0"/>
              <a:t>m.  Find the potential gravitational energy of the </a:t>
            </a:r>
            <a:r>
              <a:rPr lang="en-US" dirty="0" smtClean="0"/>
              <a:t>bird.</a:t>
            </a:r>
            <a:endParaRPr lang="en-US" dirty="0" smtClean="0"/>
          </a:p>
          <a:p>
            <a:pPr marL="514350" indent="-514350">
              <a:buFont typeface="+mj-lt"/>
              <a:buAutoNum type="arabicPeriod"/>
            </a:pPr>
            <a:r>
              <a:rPr lang="en-US" dirty="0" smtClean="0"/>
              <a:t>A science student holds a 56 g egg out a window.  Just before the student releases the egg, it has 8.0 J of gravitational potential energy with respect to the ground.  How far is the student’s arm from the ground in meters?</a:t>
            </a:r>
          </a:p>
          <a:p>
            <a:pPr marL="514350" indent="-514350">
              <a:buFont typeface="+mj-lt"/>
              <a:buAutoNum type="arabicPeriod"/>
            </a:pPr>
            <a:r>
              <a:rPr lang="en-US" dirty="0" smtClean="0"/>
              <a:t>A diver has 3400 J of gravitational potential energy after stepping up onto a platform that is 6 m above the water.  What is the diver’s mass in kilograms?</a:t>
            </a:r>
            <a:endParaRPr lang="en-US" dirty="0"/>
          </a:p>
        </p:txBody>
      </p:sp>
    </p:spTree>
    <p:extLst>
      <p:ext uri="{BB962C8B-B14F-4D97-AF65-F5344CB8AC3E}">
        <p14:creationId xmlns:p14="http://schemas.microsoft.com/office/powerpoint/2010/main" val="308300966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to calculate the Kinetic energy of an object?</a:t>
            </a:r>
            <a:endParaRPr lang="en-US" b="1" dirty="0"/>
          </a:p>
        </p:txBody>
      </p:sp>
      <p:sp>
        <p:nvSpPr>
          <p:cNvPr id="3" name="Content Placeholder 2"/>
          <p:cNvSpPr>
            <a:spLocks noGrp="1"/>
          </p:cNvSpPr>
          <p:nvPr>
            <p:ph idx="1"/>
          </p:nvPr>
        </p:nvSpPr>
        <p:spPr/>
        <p:txBody>
          <a:bodyPr/>
          <a:lstStyle/>
          <a:p>
            <a:pPr marL="0" indent="0">
              <a:buNone/>
            </a:pPr>
            <a:r>
              <a:rPr lang="en-US" dirty="0" smtClean="0"/>
              <a:t>Kinetic energy depends on the </a:t>
            </a:r>
            <a:r>
              <a:rPr lang="en-US" b="1" dirty="0" smtClean="0"/>
              <a:t>mass</a:t>
            </a:r>
            <a:r>
              <a:rPr lang="en-US" dirty="0" smtClean="0"/>
              <a:t> of the object</a:t>
            </a:r>
            <a:r>
              <a:rPr lang="en-US" dirty="0"/>
              <a:t> </a:t>
            </a:r>
            <a:r>
              <a:rPr lang="en-US" dirty="0" smtClean="0"/>
              <a:t>and its </a:t>
            </a:r>
            <a:r>
              <a:rPr lang="en-US" b="1" dirty="0" smtClean="0"/>
              <a:t>speed</a:t>
            </a:r>
            <a:r>
              <a:rPr lang="en-US" dirty="0" smtClean="0"/>
              <a:t>.</a:t>
            </a:r>
          </a:p>
          <a:p>
            <a:pPr marL="0" indent="0">
              <a:buNone/>
            </a:pPr>
            <a:endParaRPr lang="en-US" dirty="0"/>
          </a:p>
          <a:p>
            <a:pPr marL="0" indent="0">
              <a:buNone/>
            </a:pPr>
            <a:r>
              <a:rPr lang="en-US" dirty="0" smtClean="0"/>
              <a:t>To obtain the value, you must multiply </a:t>
            </a:r>
            <a:r>
              <a:rPr lang="en-US" b="1" dirty="0" smtClean="0"/>
              <a:t>half</a:t>
            </a:r>
            <a:r>
              <a:rPr lang="en-US" dirty="0" smtClean="0"/>
              <a:t> of the </a:t>
            </a:r>
            <a:r>
              <a:rPr lang="en-US" b="1" dirty="0" smtClean="0"/>
              <a:t>mass</a:t>
            </a:r>
            <a:r>
              <a:rPr lang="en-US" dirty="0" smtClean="0"/>
              <a:t> times </a:t>
            </a:r>
            <a:r>
              <a:rPr lang="en-US" b="1" dirty="0" smtClean="0"/>
              <a:t>speed</a:t>
            </a:r>
            <a:r>
              <a:rPr lang="en-US" dirty="0" smtClean="0"/>
              <a:t> </a:t>
            </a:r>
            <a:r>
              <a:rPr lang="en-US" b="1" dirty="0" smtClean="0"/>
              <a:t>squared</a:t>
            </a:r>
            <a:r>
              <a:rPr lang="en-US" dirty="0" smtClean="0"/>
              <a:t>:</a:t>
            </a:r>
          </a:p>
          <a:p>
            <a:pPr marL="0" indent="0">
              <a:buNone/>
            </a:pPr>
            <a:endParaRPr lang="en-US" dirty="0"/>
          </a:p>
          <a:p>
            <a:pPr marL="0" indent="0" algn="ctr">
              <a:buNone/>
            </a:pPr>
            <a:r>
              <a:rPr lang="en-US" sz="4400" b="1" dirty="0" smtClean="0"/>
              <a:t>K</a:t>
            </a:r>
            <a:r>
              <a:rPr lang="en-US" sz="4400" b="1" baseline="30000" dirty="0" smtClean="0"/>
              <a:t>E</a:t>
            </a:r>
            <a:r>
              <a:rPr lang="en-US" sz="4400" b="1" dirty="0" smtClean="0"/>
              <a:t>=1/2mv</a:t>
            </a:r>
            <a:r>
              <a:rPr lang="en-US" sz="4400" b="1" baseline="30000" dirty="0" smtClean="0"/>
              <a:t>2</a:t>
            </a:r>
            <a:endParaRPr lang="en-US" sz="4400" b="1" dirty="0"/>
          </a:p>
        </p:txBody>
      </p:sp>
    </p:spTree>
    <p:extLst>
      <p:ext uri="{BB962C8B-B14F-4D97-AF65-F5344CB8AC3E}">
        <p14:creationId xmlns:p14="http://schemas.microsoft.com/office/powerpoint/2010/main" val="407757372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How to find mass or speed?</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We have to move the terms:</a:t>
            </a:r>
          </a:p>
          <a:p>
            <a:pPr marL="0" indent="0">
              <a:buNone/>
            </a:pPr>
            <a:endParaRPr lang="en-US" dirty="0"/>
          </a:p>
          <a:p>
            <a:pPr marL="0" indent="0" algn="ctr">
              <a:buNone/>
            </a:pPr>
            <a:r>
              <a:rPr lang="en-US" sz="4400" b="1" dirty="0" smtClean="0"/>
              <a:t>V</a:t>
            </a:r>
            <a:r>
              <a:rPr lang="en-US" sz="4400" b="1" baseline="30000" dirty="0" smtClean="0"/>
              <a:t>2</a:t>
            </a:r>
            <a:r>
              <a:rPr lang="en-US" sz="4400" b="1" dirty="0" smtClean="0"/>
              <a:t>=2K</a:t>
            </a:r>
            <a:r>
              <a:rPr lang="en-US" sz="4400" b="1" baseline="30000" dirty="0" smtClean="0"/>
              <a:t>E</a:t>
            </a:r>
            <a:r>
              <a:rPr lang="en-US" sz="4400" b="1" dirty="0" smtClean="0"/>
              <a:t>/m</a:t>
            </a:r>
          </a:p>
          <a:p>
            <a:pPr marL="0" indent="0" algn="ctr">
              <a:buNone/>
            </a:pPr>
            <a:endParaRPr lang="en-US" b="1" dirty="0"/>
          </a:p>
          <a:p>
            <a:pPr marL="0" indent="0" algn="ctr">
              <a:buNone/>
            </a:pPr>
            <a:r>
              <a:rPr lang="en-US" sz="4400" b="1" dirty="0" smtClean="0"/>
              <a:t>m=2K</a:t>
            </a:r>
            <a:r>
              <a:rPr lang="en-US" sz="4400" b="1" baseline="30000" dirty="0" smtClean="0"/>
              <a:t>E</a:t>
            </a:r>
            <a:r>
              <a:rPr lang="en-US" sz="4400" b="1" dirty="0" smtClean="0"/>
              <a:t>/V</a:t>
            </a:r>
            <a:r>
              <a:rPr lang="en-US" sz="4400" b="1" baseline="30000" dirty="0" smtClean="0"/>
              <a:t>2</a:t>
            </a:r>
            <a:endParaRPr lang="en-US" sz="4400" b="1" dirty="0"/>
          </a:p>
        </p:txBody>
      </p:sp>
    </p:spTree>
    <p:extLst>
      <p:ext uri="{BB962C8B-B14F-4D97-AF65-F5344CB8AC3E}">
        <p14:creationId xmlns:p14="http://schemas.microsoft.com/office/powerpoint/2010/main" val="317193531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9539"/>
          </a:xfrm>
        </p:spPr>
        <p:txBody>
          <a:bodyPr>
            <a:normAutofit fontScale="90000"/>
          </a:bodyPr>
          <a:lstStyle/>
          <a:p>
            <a:r>
              <a:rPr lang="en-US" b="1" dirty="0" smtClean="0">
                <a:solidFill>
                  <a:srgbClr val="FF0000"/>
                </a:solidFill>
              </a:rPr>
              <a:t>EXERCISES</a:t>
            </a:r>
            <a:endParaRPr lang="en-US" b="1" dirty="0">
              <a:solidFill>
                <a:srgbClr val="FF0000"/>
              </a:solidFill>
            </a:endParaRPr>
          </a:p>
        </p:txBody>
      </p:sp>
      <p:sp>
        <p:nvSpPr>
          <p:cNvPr id="3" name="Content Placeholder 2"/>
          <p:cNvSpPr>
            <a:spLocks noGrp="1"/>
          </p:cNvSpPr>
          <p:nvPr>
            <p:ph idx="1"/>
          </p:nvPr>
        </p:nvSpPr>
        <p:spPr>
          <a:xfrm>
            <a:off x="457200" y="964177"/>
            <a:ext cx="8229600" cy="5643959"/>
          </a:xfrm>
        </p:spPr>
        <p:txBody>
          <a:bodyPr>
            <a:normAutofit lnSpcReduction="10000"/>
          </a:bodyPr>
          <a:lstStyle/>
          <a:p>
            <a:pPr marL="514350" indent="-514350">
              <a:buFont typeface="+mj-lt"/>
              <a:buAutoNum type="arabicPeriod"/>
            </a:pPr>
            <a:r>
              <a:rPr lang="en-US" dirty="0" smtClean="0"/>
              <a:t>What is the kinetic energy of a 44 kg cheetah running at 31 m/s?</a:t>
            </a:r>
          </a:p>
          <a:p>
            <a:pPr marL="514350" indent="-514350">
              <a:buFont typeface="+mj-lt"/>
              <a:buAutoNum type="arabicPeriod"/>
            </a:pPr>
            <a:r>
              <a:rPr lang="en-US" dirty="0" smtClean="0"/>
              <a:t>Calculate the kinetic energy of a 1500 Kg car moving at 29 m/s, 42 m/s and 18 m/s.</a:t>
            </a:r>
          </a:p>
          <a:p>
            <a:pPr marL="514350" indent="-514350">
              <a:buFont typeface="+mj-lt"/>
              <a:buAutoNum type="arabicPeriod"/>
            </a:pPr>
            <a:r>
              <a:rPr lang="en-US" dirty="0" smtClean="0"/>
              <a:t>A 35 Kg child has 190 J of kinetic energy after sledding down a hill.  What is the child’s speed in meters per second at the bottom of the hill?</a:t>
            </a:r>
          </a:p>
          <a:p>
            <a:pPr marL="514350" indent="-514350">
              <a:buFont typeface="+mj-lt"/>
              <a:buAutoNum type="arabicPeriod"/>
            </a:pPr>
            <a:r>
              <a:rPr lang="en-US" dirty="0" smtClean="0"/>
              <a:t>A bowling ball traveling 2 m/s has 16 J of kinetic energy.  What is the mass of the ball in kilograms?</a:t>
            </a:r>
          </a:p>
          <a:p>
            <a:pPr marL="514350" indent="-514350">
              <a:buFont typeface="+mj-lt"/>
              <a:buAutoNum type="arabicPeriod"/>
            </a:pPr>
            <a:endParaRPr lang="en-US" dirty="0"/>
          </a:p>
        </p:txBody>
      </p:sp>
    </p:spTree>
    <p:extLst>
      <p:ext uri="{BB962C8B-B14F-4D97-AF65-F5344CB8AC3E}">
        <p14:creationId xmlns:p14="http://schemas.microsoft.com/office/powerpoint/2010/main" val="36375822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NONMECHANICAL ENERGY</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Particles of matter are in constant motion.  This energy is transferred through </a:t>
            </a:r>
            <a:r>
              <a:rPr lang="en-US" b="1" dirty="0" smtClean="0"/>
              <a:t>collisions. </a:t>
            </a:r>
            <a:r>
              <a:rPr lang="en-US" dirty="0" smtClean="0"/>
              <a:t> </a:t>
            </a:r>
          </a:p>
          <a:p>
            <a:r>
              <a:rPr lang="en-US" dirty="0" smtClean="0"/>
              <a:t>The average energy of particles increases with heat and decreases with cold.</a:t>
            </a:r>
          </a:p>
          <a:p>
            <a:r>
              <a:rPr lang="en-US" dirty="0" smtClean="0"/>
              <a:t>Energy in molecules changes according to the chemical bonds involved in chemical reactions.  This kind of energy is </a:t>
            </a:r>
            <a:r>
              <a:rPr lang="en-US" b="1" dirty="0" smtClean="0"/>
              <a:t>chemical energy.</a:t>
            </a:r>
          </a:p>
        </p:txBody>
      </p:sp>
    </p:spTree>
    <p:extLst>
      <p:ext uri="{BB962C8B-B14F-4D97-AF65-F5344CB8AC3E}">
        <p14:creationId xmlns:p14="http://schemas.microsoft.com/office/powerpoint/2010/main" val="336776545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1926"/>
            <a:ext cx="8229600" cy="5274238"/>
          </a:xfrm>
        </p:spPr>
        <p:txBody>
          <a:bodyPr>
            <a:normAutofit/>
          </a:bodyPr>
          <a:lstStyle/>
          <a:p>
            <a:r>
              <a:rPr lang="en-US" dirty="0"/>
              <a:t>Plants use </a:t>
            </a:r>
            <a:r>
              <a:rPr lang="en-US" b="1" dirty="0"/>
              <a:t>photosynthesis </a:t>
            </a:r>
            <a:r>
              <a:rPr lang="en-US" dirty="0"/>
              <a:t>to turn the energy from the Sun into chemical </a:t>
            </a:r>
            <a:r>
              <a:rPr lang="en-US" dirty="0" smtClean="0"/>
              <a:t>energy.  This energy is transferred from one organism to another in the </a:t>
            </a:r>
            <a:r>
              <a:rPr lang="en-US" b="1" dirty="0" smtClean="0"/>
              <a:t>food chain</a:t>
            </a:r>
            <a:r>
              <a:rPr lang="en-US" dirty="0" smtClean="0"/>
              <a:t>.</a:t>
            </a:r>
          </a:p>
          <a:p>
            <a:r>
              <a:rPr lang="en-US" dirty="0" smtClean="0"/>
              <a:t>Each time you eat, you are storing chemical energy that you use each time you breathe.  When you move, you need oxygen to power the chemical reactions in your body that provide energy.</a:t>
            </a:r>
          </a:p>
          <a:p>
            <a:endParaRPr lang="en-US" dirty="0"/>
          </a:p>
        </p:txBody>
      </p:sp>
    </p:spTree>
    <p:extLst>
      <p:ext uri="{BB962C8B-B14F-4D97-AF65-F5344CB8AC3E}">
        <p14:creationId xmlns:p14="http://schemas.microsoft.com/office/powerpoint/2010/main" val="27252253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1075"/>
            <a:ext cx="8229600" cy="4525963"/>
          </a:xfrm>
        </p:spPr>
        <p:txBody>
          <a:bodyPr>
            <a:normAutofit/>
          </a:bodyPr>
          <a:lstStyle/>
          <a:p>
            <a:pPr marL="0" indent="0">
              <a:buNone/>
            </a:pPr>
            <a:r>
              <a:rPr lang="en-US" b="1" dirty="0" smtClean="0"/>
              <a:t>ENERGY</a:t>
            </a:r>
            <a:r>
              <a:rPr lang="en-US" dirty="0" smtClean="0"/>
              <a:t>: Is the ability of an object to do work.</a:t>
            </a:r>
          </a:p>
          <a:p>
            <a:pPr marL="0" indent="0">
              <a:buNone/>
            </a:pPr>
            <a:endParaRPr lang="en-US" dirty="0"/>
          </a:p>
          <a:p>
            <a:pPr marL="0" indent="0">
              <a:buNone/>
            </a:pPr>
            <a:r>
              <a:rPr lang="en-US" b="1" dirty="0" smtClean="0"/>
              <a:t>FORCE</a:t>
            </a:r>
            <a:r>
              <a:rPr lang="en-US" dirty="0" smtClean="0"/>
              <a:t>: is a push or pull upon an object resulting from the object's </a:t>
            </a:r>
            <a:r>
              <a:rPr lang="en-US" i="1" dirty="0" smtClean="0"/>
              <a:t>interaction</a:t>
            </a:r>
            <a:r>
              <a:rPr lang="en-US" dirty="0" smtClean="0"/>
              <a:t> with another object.  Force is measured in </a:t>
            </a:r>
            <a:r>
              <a:rPr lang="en-US" b="1" dirty="0" err="1"/>
              <a:t>N</a:t>
            </a:r>
            <a:r>
              <a:rPr lang="en-US" b="1" dirty="0" err="1" smtClean="0"/>
              <a:t>ewtons</a:t>
            </a:r>
            <a:r>
              <a:rPr lang="en-US" dirty="0" smtClean="0"/>
              <a:t> (N)</a:t>
            </a:r>
          </a:p>
          <a:p>
            <a:pPr marL="0" indent="0">
              <a:buNone/>
            </a:pPr>
            <a:r>
              <a:rPr lang="en-US" dirty="0" smtClean="0"/>
              <a:t>One </a:t>
            </a:r>
            <a:r>
              <a:rPr lang="en-US" b="1" dirty="0" smtClean="0"/>
              <a:t>Newton</a:t>
            </a:r>
            <a:r>
              <a:rPr lang="en-US" dirty="0" smtClean="0"/>
              <a:t> is the amount of force required to give a 1-kg mass an acceleration of 1 m/s</a:t>
            </a:r>
            <a:r>
              <a:rPr lang="en-US" baseline="30000" dirty="0" smtClean="0"/>
              <a:t>2</a:t>
            </a:r>
            <a:endParaRPr lang="en-US" dirty="0" smtClean="0"/>
          </a:p>
          <a:p>
            <a:pPr marL="0" indent="0">
              <a:buNone/>
            </a:pPr>
            <a:endParaRPr lang="en-US" dirty="0"/>
          </a:p>
        </p:txBody>
      </p:sp>
    </p:spTree>
    <p:extLst>
      <p:ext uri="{BB962C8B-B14F-4D97-AF65-F5344CB8AC3E}">
        <p14:creationId xmlns:p14="http://schemas.microsoft.com/office/powerpoint/2010/main" val="381768683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3884"/>
            <a:ext cx="8229600" cy="5212279"/>
          </a:xfrm>
        </p:spPr>
        <p:txBody>
          <a:bodyPr>
            <a:normAutofit/>
          </a:bodyPr>
          <a:lstStyle/>
          <a:p>
            <a:r>
              <a:rPr lang="en-US" dirty="0"/>
              <a:t>Waves can transport energy such as </a:t>
            </a:r>
            <a:r>
              <a:rPr lang="en-US" b="1" dirty="0"/>
              <a:t>light </a:t>
            </a:r>
            <a:r>
              <a:rPr lang="en-US" dirty="0"/>
              <a:t>and </a:t>
            </a:r>
            <a:r>
              <a:rPr lang="en-US" b="1" dirty="0"/>
              <a:t>sound.  </a:t>
            </a:r>
            <a:endParaRPr lang="en-US" b="1" dirty="0" smtClean="0"/>
          </a:p>
          <a:p>
            <a:r>
              <a:rPr lang="en-US" b="1" dirty="0"/>
              <a:t>Nuclear energy </a:t>
            </a:r>
            <a:r>
              <a:rPr lang="en-US" dirty="0"/>
              <a:t>is produced when nuclei of atoms react turning heavier (fusion) or when a heavy nucleus is split in two lighter nuclei (fission)</a:t>
            </a:r>
          </a:p>
          <a:p>
            <a:r>
              <a:rPr lang="en-US" b="1" dirty="0"/>
              <a:t>Electricity</a:t>
            </a:r>
            <a:r>
              <a:rPr lang="en-US" dirty="0"/>
              <a:t> is produced by the flow of charged particles through wires or other conducting materials.</a:t>
            </a:r>
          </a:p>
          <a:p>
            <a:endParaRPr lang="en-US" b="1" dirty="0"/>
          </a:p>
          <a:p>
            <a:endParaRPr lang="en-US" dirty="0"/>
          </a:p>
        </p:txBody>
      </p:sp>
    </p:spTree>
    <p:extLst>
      <p:ext uri="{BB962C8B-B14F-4D97-AF65-F5344CB8AC3E}">
        <p14:creationId xmlns:p14="http://schemas.microsoft.com/office/powerpoint/2010/main" val="294045563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CONSERVATION OF ENERGY</a:t>
            </a:r>
            <a:endParaRPr lang="en-US" b="1" dirty="0">
              <a:solidFill>
                <a:srgbClr val="FF0000"/>
              </a:solidFill>
            </a:endParaRPr>
          </a:p>
        </p:txBody>
      </p:sp>
      <p:sp>
        <p:nvSpPr>
          <p:cNvPr id="3" name="Content Placeholder 2"/>
          <p:cNvSpPr>
            <a:spLocks noGrp="1"/>
          </p:cNvSpPr>
          <p:nvPr>
            <p:ph idx="1"/>
          </p:nvPr>
        </p:nvSpPr>
        <p:spPr>
          <a:xfrm>
            <a:off x="457200" y="2153048"/>
            <a:ext cx="8229600" cy="3973115"/>
          </a:xfrm>
        </p:spPr>
        <p:txBody>
          <a:bodyPr/>
          <a:lstStyle/>
          <a:p>
            <a:r>
              <a:rPr lang="en-US" dirty="0" smtClean="0"/>
              <a:t>Energy is not created or destroyed.  It is transformed.</a:t>
            </a:r>
          </a:p>
          <a:p>
            <a:r>
              <a:rPr lang="en-US" dirty="0" smtClean="0"/>
              <a:t>Potential energy turns into kinetic energy and vice versa.</a:t>
            </a:r>
          </a:p>
          <a:p>
            <a:r>
              <a:rPr lang="en-US" dirty="0"/>
              <a:t>E</a:t>
            </a:r>
            <a:r>
              <a:rPr lang="en-US" dirty="0" smtClean="0"/>
              <a:t>nergy can be shown as heat, light, electricity or movement.</a:t>
            </a:r>
            <a:endParaRPr lang="en-US" dirty="0"/>
          </a:p>
        </p:txBody>
      </p:sp>
    </p:spTree>
    <p:extLst>
      <p:ext uri="{BB962C8B-B14F-4D97-AF65-F5344CB8AC3E}">
        <p14:creationId xmlns:p14="http://schemas.microsoft.com/office/powerpoint/2010/main" val="28776578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b="1" dirty="0" smtClean="0"/>
              <a:t>FORCE:</a:t>
            </a:r>
            <a:r>
              <a:rPr lang="en-US" dirty="0" smtClean="0"/>
              <a:t> Is an action exerted on a body to change its state of rest or motion.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25239451"/>
              </p:ext>
            </p:extLst>
          </p:nvPr>
        </p:nvGraphicFramePr>
        <p:xfrm>
          <a:off x="457200" y="1889125"/>
          <a:ext cx="8229600" cy="42370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56619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7575"/>
            <a:ext cx="8229600" cy="4525963"/>
          </a:xfrm>
        </p:spPr>
        <p:txBody>
          <a:bodyPr/>
          <a:lstStyle/>
          <a:p>
            <a:pPr marL="0" indent="0">
              <a:buNone/>
            </a:pPr>
            <a:r>
              <a:rPr lang="en-US" b="1" dirty="0" smtClean="0"/>
              <a:t>WORK</a:t>
            </a:r>
            <a:r>
              <a:rPr lang="en-US" dirty="0" smtClean="0"/>
              <a:t>: Is the transfer of energy to an object by the applying of a force that modifies its position or direction.</a:t>
            </a:r>
          </a:p>
          <a:p>
            <a:pPr marL="0" indent="0">
              <a:buNone/>
            </a:pPr>
            <a:endParaRPr lang="en-US" dirty="0" smtClean="0"/>
          </a:p>
          <a:p>
            <a:pPr marL="0" indent="0">
              <a:buNone/>
            </a:pPr>
            <a:r>
              <a:rPr lang="en-US" dirty="0" smtClean="0"/>
              <a:t>Work and energy are measured in </a:t>
            </a:r>
            <a:r>
              <a:rPr lang="en-US" b="1" dirty="0" smtClean="0"/>
              <a:t>joules</a:t>
            </a:r>
            <a:r>
              <a:rPr lang="en-US" dirty="0" smtClean="0"/>
              <a:t>.  A joule is the relation between </a:t>
            </a:r>
            <a:r>
              <a:rPr lang="en-US" b="1" dirty="0" smtClean="0"/>
              <a:t>force</a:t>
            </a:r>
            <a:r>
              <a:rPr lang="en-US" dirty="0" smtClean="0"/>
              <a:t> (</a:t>
            </a:r>
            <a:r>
              <a:rPr lang="en-US" dirty="0" err="1" smtClean="0"/>
              <a:t>newtons</a:t>
            </a:r>
            <a:r>
              <a:rPr lang="en-US" dirty="0" smtClean="0"/>
              <a:t>) and </a:t>
            </a:r>
            <a:r>
              <a:rPr lang="en-US" b="1" dirty="0" smtClean="0"/>
              <a:t>distance</a:t>
            </a:r>
            <a:r>
              <a:rPr lang="en-US" dirty="0" smtClean="0"/>
              <a:t> (m)</a:t>
            </a:r>
          </a:p>
          <a:p>
            <a:pPr marL="0" indent="0">
              <a:buNone/>
            </a:pPr>
            <a:endParaRPr lang="en-US" dirty="0"/>
          </a:p>
        </p:txBody>
      </p:sp>
    </p:spTree>
    <p:extLst>
      <p:ext uri="{BB962C8B-B14F-4D97-AF65-F5344CB8AC3E}">
        <p14:creationId xmlns:p14="http://schemas.microsoft.com/office/powerpoint/2010/main" val="12923395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58825"/>
            <a:ext cx="8229600" cy="5543550"/>
          </a:xfrm>
        </p:spPr>
        <p:txBody>
          <a:bodyPr>
            <a:normAutofit lnSpcReduction="10000"/>
          </a:bodyPr>
          <a:lstStyle/>
          <a:p>
            <a:pPr marL="0" indent="0">
              <a:buNone/>
            </a:pPr>
            <a:r>
              <a:rPr lang="en-US" dirty="0" smtClean="0"/>
              <a:t>A steady object seems to be motionless, however, it stores energy related on its shape, position or condition.  This kind of energy is called </a:t>
            </a:r>
            <a:r>
              <a:rPr lang="en-US" b="1" dirty="0" smtClean="0"/>
              <a:t>Potential Energy</a:t>
            </a:r>
            <a:r>
              <a:rPr lang="en-US" dirty="0" smtClean="0"/>
              <a:t>.</a:t>
            </a:r>
          </a:p>
          <a:p>
            <a:pPr marL="0" indent="0">
              <a:buNone/>
            </a:pPr>
            <a:endParaRPr lang="en-US" dirty="0"/>
          </a:p>
          <a:p>
            <a:pPr marL="0" indent="0">
              <a:buNone/>
            </a:pPr>
            <a:r>
              <a:rPr lang="en-US" dirty="0" smtClean="0"/>
              <a:t>As the object modifies its position, shape or condition, the potential energy turns into </a:t>
            </a:r>
            <a:r>
              <a:rPr lang="en-US" b="1" dirty="0" smtClean="0"/>
              <a:t>Kinetic energy.</a:t>
            </a:r>
            <a:r>
              <a:rPr lang="en-US" dirty="0" smtClean="0"/>
              <a:t> </a:t>
            </a:r>
          </a:p>
          <a:p>
            <a:pPr marL="0" indent="0">
              <a:buNone/>
            </a:pPr>
            <a:endParaRPr lang="en-US" dirty="0"/>
          </a:p>
          <a:p>
            <a:pPr marL="0" indent="0">
              <a:buNone/>
            </a:pPr>
            <a:r>
              <a:rPr lang="en-US" dirty="0" smtClean="0"/>
              <a:t>The system of potential and kinetic energy is called </a:t>
            </a:r>
            <a:r>
              <a:rPr lang="en-US" b="1" smtClean="0"/>
              <a:t>Mechanical Energy.</a:t>
            </a:r>
            <a:endParaRPr lang="en-US" dirty="0"/>
          </a:p>
        </p:txBody>
      </p:sp>
    </p:spTree>
    <p:extLst>
      <p:ext uri="{BB962C8B-B14F-4D97-AF65-F5344CB8AC3E}">
        <p14:creationId xmlns:p14="http://schemas.microsoft.com/office/powerpoint/2010/main" val="197196052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HOW TO CALCULATE ENERGY?</a:t>
            </a:r>
            <a:endParaRPr lang="en-US" dirty="0"/>
          </a:p>
        </p:txBody>
      </p:sp>
      <p:sp>
        <p:nvSpPr>
          <p:cNvPr id="5" name="Subtitle 4"/>
          <p:cNvSpPr>
            <a:spLocks noGrp="1"/>
          </p:cNvSpPr>
          <p:nvPr>
            <p:ph type="subTitle" idx="1"/>
          </p:nvPr>
        </p:nvSpPr>
        <p:spPr/>
        <p:txBody>
          <a:bodyPr/>
          <a:lstStyle/>
          <a:p>
            <a:r>
              <a:rPr lang="en-US" dirty="0" smtClean="0"/>
              <a:t>First, let’s make some concepts clear</a:t>
            </a:r>
            <a:r>
              <a:rPr lang="mr-IN" dirty="0" smtClean="0"/>
              <a:t>…</a:t>
            </a:r>
            <a:endParaRPr lang="en-US" dirty="0"/>
          </a:p>
        </p:txBody>
      </p:sp>
    </p:spTree>
    <p:extLst>
      <p:ext uri="{BB962C8B-B14F-4D97-AF65-F5344CB8AC3E}">
        <p14:creationId xmlns:p14="http://schemas.microsoft.com/office/powerpoint/2010/main" val="296749577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Distance vs. Displacement</a:t>
            </a:r>
            <a:endParaRPr lang="en-US" dirty="0"/>
          </a:p>
        </p:txBody>
      </p:sp>
      <p:sp>
        <p:nvSpPr>
          <p:cNvPr id="3" name="Content Placeholder 2"/>
          <p:cNvSpPr>
            <a:spLocks noGrp="1"/>
          </p:cNvSpPr>
          <p:nvPr>
            <p:ph idx="1"/>
          </p:nvPr>
        </p:nvSpPr>
        <p:spPr>
          <a:xfrm>
            <a:off x="457200" y="4189855"/>
            <a:ext cx="8229600" cy="1567071"/>
          </a:xfrm>
        </p:spPr>
        <p:txBody>
          <a:bodyPr>
            <a:normAutofit/>
          </a:bodyPr>
          <a:lstStyle/>
          <a:p>
            <a:pPr marL="0" indent="0">
              <a:buNone/>
            </a:pPr>
            <a:r>
              <a:rPr lang="en-US" sz="2800" b="1" dirty="0" smtClean="0"/>
              <a:t>Distance</a:t>
            </a:r>
            <a:r>
              <a:rPr lang="en-US" sz="2800" dirty="0" smtClean="0"/>
              <a:t>= How far an object moves or the path taken.</a:t>
            </a:r>
          </a:p>
          <a:p>
            <a:pPr marL="0" indent="0">
              <a:buNone/>
            </a:pPr>
            <a:endParaRPr lang="en-US" sz="2800" dirty="0"/>
          </a:p>
          <a:p>
            <a:pPr marL="0" indent="0">
              <a:buNone/>
            </a:pPr>
            <a:r>
              <a:rPr lang="en-US" sz="2800" b="1" dirty="0" smtClean="0"/>
              <a:t>Displacement</a:t>
            </a:r>
            <a:r>
              <a:rPr lang="en-US" sz="2800" dirty="0" smtClean="0"/>
              <a:t>= Change in position of an object.</a:t>
            </a:r>
            <a:endParaRPr lang="en-US" sz="2800" dirty="0"/>
          </a:p>
        </p:txBody>
      </p:sp>
      <p:pic>
        <p:nvPicPr>
          <p:cNvPr id="4" name="Picture 3" descr="distance vs displacement.png"/>
          <p:cNvPicPr>
            <a:picLocks noChangeAspect="1"/>
          </p:cNvPicPr>
          <p:nvPr/>
        </p:nvPicPr>
        <p:blipFill rotWithShape="1">
          <a:blip r:embed="rId2">
            <a:extLst>
              <a:ext uri="{28A0092B-C50C-407E-A947-70E740481C1C}">
                <a14:useLocalDpi xmlns:a14="http://schemas.microsoft.com/office/drawing/2010/main" val="0"/>
              </a:ext>
            </a:extLst>
          </a:blip>
          <a:srcRect b="45519"/>
          <a:stretch/>
        </p:blipFill>
        <p:spPr>
          <a:xfrm>
            <a:off x="676264" y="1506265"/>
            <a:ext cx="7735804" cy="2069820"/>
          </a:xfrm>
          <a:prstGeom prst="rect">
            <a:avLst/>
          </a:prstGeom>
        </p:spPr>
      </p:pic>
    </p:spTree>
    <p:extLst>
      <p:ext uri="{BB962C8B-B14F-4D97-AF65-F5344CB8AC3E}">
        <p14:creationId xmlns:p14="http://schemas.microsoft.com/office/powerpoint/2010/main" val="170619935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 + VELOCITY</a:t>
            </a:r>
            <a:endParaRPr lang="en-US" dirty="0"/>
          </a:p>
        </p:txBody>
      </p:sp>
      <p:sp>
        <p:nvSpPr>
          <p:cNvPr id="3" name="Content Placeholder 2"/>
          <p:cNvSpPr>
            <a:spLocks noGrp="1"/>
          </p:cNvSpPr>
          <p:nvPr>
            <p:ph sz="half" idx="1"/>
          </p:nvPr>
        </p:nvSpPr>
        <p:spPr>
          <a:ln>
            <a:solidFill>
              <a:srgbClr val="0000FF"/>
            </a:solidFill>
          </a:ln>
        </p:spPr>
        <p:txBody>
          <a:bodyPr>
            <a:normAutofit/>
          </a:bodyPr>
          <a:lstStyle/>
          <a:p>
            <a:pPr marL="0" indent="0">
              <a:buNone/>
            </a:pPr>
            <a:r>
              <a:rPr lang="en-US" b="1" dirty="0" smtClean="0"/>
              <a:t>SPEED</a:t>
            </a:r>
            <a:r>
              <a:rPr lang="en-US" dirty="0" smtClean="0"/>
              <a:t>: The </a:t>
            </a:r>
            <a:r>
              <a:rPr lang="en-US" b="1" dirty="0" smtClean="0"/>
              <a:t>distance</a:t>
            </a:r>
            <a:r>
              <a:rPr lang="en-US" dirty="0" smtClean="0"/>
              <a:t> traveled divided by the </a:t>
            </a:r>
            <a:r>
              <a:rPr lang="en-US" b="1" dirty="0" smtClean="0"/>
              <a:t>time</a:t>
            </a:r>
            <a:r>
              <a:rPr lang="en-US" dirty="0" smtClean="0"/>
              <a:t> interval during which the motion occurred.</a:t>
            </a:r>
            <a:endParaRPr lang="en-US" dirty="0"/>
          </a:p>
          <a:p>
            <a:pPr marL="0" indent="0" algn="ctr">
              <a:buNone/>
            </a:pPr>
            <a:r>
              <a:rPr lang="en-US" sz="9600" b="1" i="1" dirty="0" smtClean="0">
                <a:solidFill>
                  <a:srgbClr val="FF0000"/>
                </a:solidFill>
              </a:rPr>
              <a:t>v=d/t</a:t>
            </a:r>
            <a:endParaRPr lang="en-US" sz="1800" b="1" i="1" dirty="0" smtClean="0">
              <a:solidFill>
                <a:srgbClr val="FF0000"/>
              </a:solidFill>
            </a:endParaRPr>
          </a:p>
          <a:p>
            <a:pPr marL="0" indent="0" algn="ctr">
              <a:buNone/>
            </a:pPr>
            <a:endParaRPr lang="en-US" sz="1800" dirty="0" smtClean="0">
              <a:solidFill>
                <a:srgbClr val="FF0000"/>
              </a:solidFill>
            </a:endParaRPr>
          </a:p>
          <a:p>
            <a:pPr marL="0" indent="0" algn="ctr">
              <a:buNone/>
            </a:pPr>
            <a:r>
              <a:rPr lang="en-US" sz="1800" dirty="0" smtClean="0">
                <a:solidFill>
                  <a:srgbClr val="FF0000"/>
                </a:solidFill>
              </a:rPr>
              <a:t>Speed is usually given in </a:t>
            </a:r>
            <a:r>
              <a:rPr lang="en-US" sz="1800" b="1" dirty="0">
                <a:solidFill>
                  <a:srgbClr val="FF0000"/>
                </a:solidFill>
              </a:rPr>
              <a:t>m</a:t>
            </a:r>
            <a:r>
              <a:rPr lang="en-US" sz="1800" b="1" dirty="0" smtClean="0">
                <a:solidFill>
                  <a:srgbClr val="FF0000"/>
                </a:solidFill>
              </a:rPr>
              <a:t>eters </a:t>
            </a:r>
            <a:r>
              <a:rPr lang="en-US" sz="1800" dirty="0" smtClean="0">
                <a:solidFill>
                  <a:srgbClr val="FF0000"/>
                </a:solidFill>
              </a:rPr>
              <a:t>per</a:t>
            </a:r>
            <a:r>
              <a:rPr lang="en-US" sz="1800" b="1" dirty="0" smtClean="0">
                <a:solidFill>
                  <a:srgbClr val="FF0000"/>
                </a:solidFill>
              </a:rPr>
              <a:t> second</a:t>
            </a:r>
            <a:endParaRPr lang="en-US" sz="9600" b="1" dirty="0">
              <a:solidFill>
                <a:srgbClr val="FF0000"/>
              </a:solidFill>
            </a:endParaRPr>
          </a:p>
        </p:txBody>
      </p:sp>
      <p:sp>
        <p:nvSpPr>
          <p:cNvPr id="4" name="Content Placeholder 3"/>
          <p:cNvSpPr>
            <a:spLocks noGrp="1"/>
          </p:cNvSpPr>
          <p:nvPr>
            <p:ph sz="half" idx="2"/>
          </p:nvPr>
        </p:nvSpPr>
        <p:spPr>
          <a:ln>
            <a:solidFill>
              <a:srgbClr val="0000FF"/>
            </a:solidFill>
          </a:ln>
        </p:spPr>
        <p:txBody>
          <a:bodyPr>
            <a:normAutofit/>
          </a:bodyPr>
          <a:lstStyle/>
          <a:p>
            <a:pPr marL="0" indent="0">
              <a:buNone/>
            </a:pPr>
            <a:r>
              <a:rPr lang="en-US" b="1" dirty="0" smtClean="0"/>
              <a:t>VELOCITY</a:t>
            </a:r>
            <a:r>
              <a:rPr lang="en-US" dirty="0" smtClean="0"/>
              <a:t>: Is the </a:t>
            </a:r>
            <a:r>
              <a:rPr lang="en-US" b="1" dirty="0" smtClean="0"/>
              <a:t>speed</a:t>
            </a:r>
            <a:r>
              <a:rPr lang="en-US" dirty="0" smtClean="0"/>
              <a:t> of the object in motion </a:t>
            </a:r>
            <a:r>
              <a:rPr lang="en-US" i="1" dirty="0" smtClean="0"/>
              <a:t>and </a:t>
            </a:r>
            <a:r>
              <a:rPr lang="en-US" dirty="0" smtClean="0"/>
              <a:t>the </a:t>
            </a:r>
            <a:r>
              <a:rPr lang="en-US" b="1" dirty="0" smtClean="0"/>
              <a:t>direction</a:t>
            </a:r>
            <a:r>
              <a:rPr lang="en-US" dirty="0" smtClean="0"/>
              <a:t>.</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pic>
        <p:nvPicPr>
          <p:cNvPr id="6" name="Picture 5" descr="6147735-S-mbolo-de-br-jula-aislado-en-blanco-para-el-dise-o--Foto-de-archiv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675" y="3230654"/>
            <a:ext cx="2790825" cy="2895509"/>
          </a:xfrm>
          <a:prstGeom prst="rect">
            <a:avLst/>
          </a:prstGeom>
        </p:spPr>
      </p:pic>
    </p:spTree>
    <p:extLst>
      <p:ext uri="{BB962C8B-B14F-4D97-AF65-F5344CB8AC3E}">
        <p14:creationId xmlns:p14="http://schemas.microsoft.com/office/powerpoint/2010/main" val="220515370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E</a:t>
            </a:r>
            <a:r>
              <a:rPr lang="en-US" b="1" dirty="0" smtClean="0">
                <a:solidFill>
                  <a:srgbClr val="FF0000"/>
                </a:solidFill>
              </a:rPr>
              <a:t>xercises</a:t>
            </a:r>
            <a:endParaRPr lang="en-US" b="1" dirty="0">
              <a:solidFill>
                <a:srgbClr val="FF0000"/>
              </a:solidFill>
            </a:endParaRPr>
          </a:p>
        </p:txBody>
      </p:sp>
      <p:sp>
        <p:nvSpPr>
          <p:cNvPr id="5" name="Content Placeholder 4"/>
          <p:cNvSpPr>
            <a:spLocks noGrp="1"/>
          </p:cNvSpPr>
          <p:nvPr>
            <p:ph idx="1"/>
          </p:nvPr>
        </p:nvSpPr>
        <p:spPr/>
        <p:txBody>
          <a:bodyPr>
            <a:normAutofit fontScale="92500" lnSpcReduction="10000"/>
          </a:bodyPr>
          <a:lstStyle/>
          <a:p>
            <a:pPr marL="514350" indent="-514350">
              <a:buFont typeface="+mj-lt"/>
              <a:buAutoNum type="arabicPeriod"/>
            </a:pPr>
            <a:r>
              <a:rPr lang="en-US" dirty="0" smtClean="0"/>
              <a:t>For several days in 1936, Alaska’s Black Rapids glacier surged as swiftly as 89 meters per day down the valley.  Find the glacier’s velocity.</a:t>
            </a:r>
          </a:p>
          <a:p>
            <a:pPr marL="514350" indent="-514350">
              <a:buFont typeface="+mj-lt"/>
              <a:buAutoNum type="arabicPeriod"/>
            </a:pPr>
            <a:r>
              <a:rPr lang="en-US" dirty="0" smtClean="0"/>
              <a:t>Find the velocity in m/s of a swimmer who swims 110 m towards the shore in 72 s.</a:t>
            </a:r>
          </a:p>
          <a:p>
            <a:pPr marL="514350" indent="-514350">
              <a:buFont typeface="+mj-lt"/>
              <a:buAutoNum type="arabicPeriod"/>
            </a:pPr>
            <a:r>
              <a:rPr lang="en-US" dirty="0" smtClean="0"/>
              <a:t>Find the velocity of a baseball thrown 38 m from third base to first base in 1.7 s.</a:t>
            </a:r>
          </a:p>
          <a:p>
            <a:pPr marL="514350" indent="-514350">
              <a:buFont typeface="+mj-lt"/>
              <a:buAutoNum type="arabicPeriod"/>
            </a:pPr>
            <a:r>
              <a:rPr lang="en-US" dirty="0" smtClean="0"/>
              <a:t>Calculate the displacement in meters a cyclist would travel in 5 h at an average velocity of 12 km/ to the southwest.</a:t>
            </a:r>
            <a:endParaRPr lang="en-US" dirty="0"/>
          </a:p>
        </p:txBody>
      </p:sp>
    </p:spTree>
    <p:extLst>
      <p:ext uri="{BB962C8B-B14F-4D97-AF65-F5344CB8AC3E}">
        <p14:creationId xmlns:p14="http://schemas.microsoft.com/office/powerpoint/2010/main" val="418593676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829</TotalTime>
  <Words>1087</Words>
  <Application>Microsoft Macintosh PowerPoint</Application>
  <PresentationFormat>On-screen Show (4:3)</PresentationFormat>
  <Paragraphs>103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ENERGY</vt:lpstr>
      <vt:lpstr>PowerPoint Presentation</vt:lpstr>
      <vt:lpstr>FORCE: Is an action exerted on a body to change its state of rest or motion.</vt:lpstr>
      <vt:lpstr>PowerPoint Presentation</vt:lpstr>
      <vt:lpstr>PowerPoint Presentation</vt:lpstr>
      <vt:lpstr>HOW TO CALCULATE ENERGY?</vt:lpstr>
      <vt:lpstr>Distance vs. Displacement</vt:lpstr>
      <vt:lpstr>SPEED + VELOCITY</vt:lpstr>
      <vt:lpstr>Exercises</vt:lpstr>
      <vt:lpstr>Resultant velocity</vt:lpstr>
      <vt:lpstr>Acceleration</vt:lpstr>
      <vt:lpstr>How to calculate the gravitational potential energy of an object?</vt:lpstr>
      <vt:lpstr>HOW TO FIND MASS AND HEIGHT?</vt:lpstr>
      <vt:lpstr>EXERCISES</vt:lpstr>
      <vt:lpstr>How to calculate the Kinetic energy of an object?</vt:lpstr>
      <vt:lpstr>How to find mass or speed?</vt:lpstr>
      <vt:lpstr>EXERCISES</vt:lpstr>
      <vt:lpstr>NONMECHANICAL ENERGY</vt:lpstr>
      <vt:lpstr>PowerPoint Presentation</vt:lpstr>
      <vt:lpstr>PowerPoint Presentation</vt:lpstr>
      <vt:lpstr>CONSERVATION OF ENERGY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dc:title>
  <dc:creator>Leovale</dc:creator>
  <cp:lastModifiedBy>Leovale</cp:lastModifiedBy>
  <cp:revision>26</cp:revision>
  <dcterms:created xsi:type="dcterms:W3CDTF">2017-08-15T16:26:37Z</dcterms:created>
  <dcterms:modified xsi:type="dcterms:W3CDTF">2017-09-08T18:14:40Z</dcterms:modified>
</cp:coreProperties>
</file>