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76" r:id="rId3"/>
    <p:sldId id="269" r:id="rId4"/>
    <p:sldId id="270" r:id="rId5"/>
    <p:sldId id="273" r:id="rId6"/>
    <p:sldId id="274" r:id="rId7"/>
    <p:sldId id="271" r:id="rId8"/>
    <p:sldId id="275" r:id="rId9"/>
    <p:sldId id="277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Título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Elipse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DACA-4501-41B3-B215-DA13A8FE26AE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E156E2-D79D-435A-BF6C-202AF5991973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DACA-4501-41B3-B215-DA13A8FE26AE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56E2-D79D-435A-BF6C-202AF599197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DACA-4501-41B3-B215-DA13A8FE26AE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56E2-D79D-435A-BF6C-202AF599197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96EDACA-4501-41B3-B215-DA13A8FE26AE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9E156E2-D79D-435A-BF6C-202AF5991973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6" name="15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DACA-4501-41B3-B215-DA13A8FE26AE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56E2-D79D-435A-BF6C-202AF5991973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DACA-4501-41B3-B215-DA13A8FE26AE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56E2-D79D-435A-BF6C-202AF5991973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56E2-D79D-435A-BF6C-202AF5991973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DACA-4501-41B3-B215-DA13A8FE26AE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2" name="31 Marcador de contenido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4" name="33 Marcador de contenido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10" name="9 Conector recto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DACA-4501-41B3-B215-DA13A8FE26AE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56E2-D79D-435A-BF6C-202AF5991973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DACA-4501-41B3-B215-DA13A8FE26AE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56E2-D79D-435A-BF6C-202AF599197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Marcador de contenido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1" name="30 Título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96EDACA-4501-41B3-B215-DA13A8FE26AE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9E156E2-D79D-435A-BF6C-202AF5991973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DACA-4501-41B3-B215-DA13A8FE26AE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E156E2-D79D-435A-BF6C-202AF5991973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96EDACA-4501-41B3-B215-DA13A8FE26AE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9E156E2-D79D-435A-BF6C-202AF5991973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he-nature-of-reality.com/wp-content/uploads/2011/01/Endocrine-System-Blue2-193x300.jpg"/>
          <p:cNvPicPr>
            <a:picLocks noChangeAspect="1" noChangeArrowheads="1"/>
          </p:cNvPicPr>
          <p:nvPr/>
        </p:nvPicPr>
        <p:blipFill>
          <a:blip r:embed="rId2" cstate="print"/>
          <a:srcRect b="7059"/>
          <a:stretch>
            <a:fillRect/>
          </a:stretch>
        </p:blipFill>
        <p:spPr bwMode="auto">
          <a:xfrm>
            <a:off x="611560" y="404664"/>
            <a:ext cx="3937637" cy="5688632"/>
          </a:xfrm>
          <a:prstGeom prst="rect">
            <a:avLst/>
          </a:prstGeom>
          <a:noFill/>
        </p:spPr>
      </p:pic>
      <p:pic>
        <p:nvPicPr>
          <p:cNvPr id="1028" name="Picture 4" descr="http://3.bp.blogspot.com/_DBigaxGaCbY/TIxYeA0AgzI/AAAAAAAABLQ/kZGTamHMbA0/s1600/4000094_endocrine_syste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3144" y="361949"/>
            <a:ext cx="4157485" cy="5731347"/>
          </a:xfrm>
          <a:prstGeom prst="rect">
            <a:avLst/>
          </a:prstGeom>
          <a:noFill/>
        </p:spPr>
      </p:pic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505629" y="4641748"/>
            <a:ext cx="8305800" cy="1235524"/>
          </a:xfrm>
        </p:spPr>
        <p:txBody>
          <a:bodyPr/>
          <a:lstStyle/>
          <a:p>
            <a:r>
              <a:rPr lang="en-US" dirty="0" err="1" smtClean="0"/>
              <a:t>Cuando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salimos</a:t>
            </a:r>
            <a:r>
              <a:rPr lang="en-US" dirty="0" smtClean="0"/>
              <a:t> de control</a:t>
            </a:r>
            <a:r>
              <a:rPr lang="en-US" dirty="0" smtClean="0"/>
              <a:t>…</a:t>
            </a:r>
          </a:p>
          <a:p>
            <a:pPr algn="r"/>
            <a:endParaRPr lang="en-US" dirty="0" smtClean="0"/>
          </a:p>
          <a:p>
            <a:pPr algn="r"/>
            <a:r>
              <a:rPr lang="en-US" smtClean="0"/>
              <a:t>Fuente: http</a:t>
            </a:r>
            <a:r>
              <a:rPr lang="en-US" dirty="0"/>
              <a:t>://www.nlm.nih.gov/medlineplus</a:t>
            </a:r>
            <a:endParaRPr lang="en-US" dirty="0"/>
          </a:p>
        </p:txBody>
      </p:sp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473653" y="764704"/>
            <a:ext cx="8305800" cy="3493368"/>
          </a:xfrm>
        </p:spPr>
        <p:txBody>
          <a:bodyPr/>
          <a:lstStyle/>
          <a:p>
            <a:r>
              <a:rPr lang="en-US" sz="8000" b="1" dirty="0" err="1" smtClean="0">
                <a:solidFill>
                  <a:srgbClr val="FFFF00"/>
                </a:solidFill>
                <a:latin typeface="Juice ITC" pitchFamily="82" charset="0"/>
              </a:rPr>
              <a:t>Enfermedades</a:t>
            </a:r>
            <a:r>
              <a:rPr lang="en-US" sz="8000" b="1" dirty="0" smtClean="0">
                <a:solidFill>
                  <a:srgbClr val="FFFF00"/>
                </a:solidFill>
                <a:latin typeface="Juice ITC" pitchFamily="82" charset="0"/>
              </a:rPr>
              <a:t> y </a:t>
            </a:r>
            <a:r>
              <a:rPr lang="en-US" sz="8000" b="1" dirty="0" err="1" smtClean="0">
                <a:solidFill>
                  <a:srgbClr val="FFFF00"/>
                </a:solidFill>
                <a:latin typeface="Juice ITC" pitchFamily="82" charset="0"/>
              </a:rPr>
              <a:t>desórdenes</a:t>
            </a:r>
            <a:r>
              <a:rPr lang="en-US" sz="8000" b="1" dirty="0" smtClean="0">
                <a:solidFill>
                  <a:srgbClr val="FFFF00"/>
                </a:solidFill>
                <a:latin typeface="Juice ITC" pitchFamily="82" charset="0"/>
              </a:rPr>
              <a:t> del Sistema </a:t>
            </a:r>
            <a:r>
              <a:rPr lang="en-US" sz="8000" b="1" dirty="0" err="1" smtClean="0">
                <a:solidFill>
                  <a:srgbClr val="FFFF00"/>
                </a:solidFill>
                <a:latin typeface="Juice ITC" pitchFamily="82" charset="0"/>
              </a:rPr>
              <a:t>Endocrino</a:t>
            </a:r>
            <a:endParaRPr lang="en-US" sz="8000" b="1" dirty="0">
              <a:solidFill>
                <a:srgbClr val="FFFF00"/>
              </a:solidFill>
              <a:latin typeface="Juice IT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es-CO" dirty="0" smtClean="0"/>
              <a:t>El mal funcionamiento del sistema endocrino puede conllevar desórdenes en diferentes procesos corporales e incluso mentales.  El sistema endocrino regula las funciones de:</a:t>
            </a:r>
          </a:p>
          <a:p>
            <a:pPr fontAlgn="base"/>
            <a:r>
              <a:rPr lang="es-CO" dirty="0" smtClean="0"/>
              <a:t>Crecimiento </a:t>
            </a:r>
            <a:r>
              <a:rPr lang="es-CO" dirty="0"/>
              <a:t>y desarrollo</a:t>
            </a:r>
          </a:p>
          <a:p>
            <a:pPr fontAlgn="base"/>
            <a:r>
              <a:rPr lang="es-CO" dirty="0"/>
              <a:t>Metabolismo: digestión, eliminación, respiración, circulación sanguínea y mantenimiento de la temperatura corporal</a:t>
            </a:r>
          </a:p>
          <a:p>
            <a:pPr fontAlgn="base"/>
            <a:r>
              <a:rPr lang="es-CO" dirty="0"/>
              <a:t>Función sexual</a:t>
            </a:r>
          </a:p>
          <a:p>
            <a:pPr fontAlgn="base"/>
            <a:r>
              <a:rPr lang="es-CO" dirty="0"/>
              <a:t>Reproducción</a:t>
            </a:r>
          </a:p>
          <a:p>
            <a:pPr fontAlgn="base"/>
            <a:r>
              <a:rPr lang="es-CO" dirty="0"/>
              <a:t>Estado de </a:t>
            </a:r>
            <a:r>
              <a:rPr lang="es-CO" dirty="0" smtClean="0"/>
              <a:t>ánimo</a:t>
            </a:r>
            <a:endParaRPr lang="es-CO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11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Enanismo</a:t>
            </a:r>
            <a:r>
              <a:rPr lang="en-US" dirty="0" smtClean="0"/>
              <a:t> y </a:t>
            </a:r>
            <a:r>
              <a:rPr lang="en-US" dirty="0" err="1" smtClean="0"/>
              <a:t>Gigantismo</a:t>
            </a:r>
            <a:endParaRPr lang="en-US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457200" y="1524000"/>
            <a:ext cx="4330824" cy="4572000"/>
          </a:xfrm>
        </p:spPr>
        <p:txBody>
          <a:bodyPr/>
          <a:lstStyle/>
          <a:p>
            <a:r>
              <a:rPr lang="es-CO" dirty="0" smtClean="0"/>
              <a:t>Son desórdenes producidos por la mala regulación en la secreción de la hormona del crecimiento.  Puede acarrear serios problemas óseo musculares y del sistema nervioso. </a:t>
            </a:r>
            <a:endParaRPr lang="en-US" dirty="0"/>
          </a:p>
        </p:txBody>
      </p:sp>
      <p:pic>
        <p:nvPicPr>
          <p:cNvPr id="1028" name="Picture 4" descr="http://www7.uc.cl/sw_educ/educacion/grecia/plano/html/pdfs/cra/biologia/NM2/4Biologia_Humana_y_Salud/RB2B_0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447" y="1524000"/>
            <a:ext cx="3768353" cy="4077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mg.imggrid.com/thumbnail/th?id=JN.4y7A13C%252FnLFpXxoXBpuwB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46253" y="1484784"/>
            <a:ext cx="2242592" cy="3281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395536" y="188640"/>
            <a:ext cx="2602632" cy="864096"/>
          </a:xfrm>
        </p:spPr>
        <p:txBody>
          <a:bodyPr>
            <a:normAutofit/>
          </a:bodyPr>
          <a:lstStyle/>
          <a:p>
            <a:r>
              <a:rPr lang="en-US" dirty="0" err="1" smtClean="0"/>
              <a:t>Bocio</a:t>
            </a:r>
            <a:endParaRPr lang="en-US" dirty="0"/>
          </a:p>
        </p:txBody>
      </p:sp>
      <p:sp>
        <p:nvSpPr>
          <p:cNvPr id="4" name="CuadroTexto 3"/>
          <p:cNvSpPr txBox="1"/>
          <p:nvPr/>
        </p:nvSpPr>
        <p:spPr>
          <a:xfrm>
            <a:off x="251520" y="1196752"/>
            <a:ext cx="58429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/>
              <a:t>Es el agrandamiento de la glándula tiroides para producir mayor cantidad de tiroxina debido a la falta de yodo en la dieta.</a:t>
            </a:r>
          </a:p>
          <a:p>
            <a:endParaRPr lang="es-CO" sz="2400" dirty="0"/>
          </a:p>
          <a:p>
            <a:r>
              <a:rPr lang="es-CO" sz="2400" dirty="0" smtClean="0"/>
              <a:t>Puede conllevar a desórdenes como el hipertiroidismo.</a:t>
            </a:r>
          </a:p>
          <a:p>
            <a:endParaRPr lang="es-CO" sz="2400" dirty="0" smtClean="0"/>
          </a:p>
          <a:p>
            <a:pPr fontAlgn="base"/>
            <a:r>
              <a:rPr lang="es-CO" sz="2400" dirty="0"/>
              <a:t>O</a:t>
            </a:r>
            <a:r>
              <a:rPr lang="es-CO" sz="2400" dirty="0" smtClean="0"/>
              <a:t>tros factores son</a:t>
            </a:r>
            <a:r>
              <a:rPr lang="es-CO" sz="2400" dirty="0"/>
              <a:t>:</a:t>
            </a:r>
            <a:br>
              <a:rPr lang="es-CO" sz="2400" dirty="0"/>
            </a:br>
            <a:endParaRPr lang="es-CO" sz="2400" dirty="0"/>
          </a:p>
          <a:p>
            <a:pPr fontAlgn="base"/>
            <a:r>
              <a:rPr lang="es-CO" sz="2400" dirty="0"/>
              <a:t>Ciertos </a:t>
            </a:r>
            <a:r>
              <a:rPr lang="es-CO" sz="2400" dirty="0" smtClean="0"/>
              <a:t>medicamentos</a:t>
            </a:r>
            <a:endParaRPr lang="es-CO" sz="2400" dirty="0"/>
          </a:p>
          <a:p>
            <a:pPr fontAlgn="base"/>
            <a:r>
              <a:rPr lang="es-CO" sz="2400" dirty="0"/>
              <a:t>Infecciones</a:t>
            </a:r>
          </a:p>
          <a:p>
            <a:pPr fontAlgn="base"/>
            <a:r>
              <a:rPr lang="es-CO" sz="2400" dirty="0"/>
              <a:t>Fumar cigarrillo</a:t>
            </a:r>
          </a:p>
          <a:p>
            <a:pPr fontAlgn="base"/>
            <a:r>
              <a:rPr lang="es-CO" sz="2400" dirty="0"/>
              <a:t>Ciertos alimentos (soya, maní, verduras de la familia del brócoli y el repollo)</a:t>
            </a:r>
            <a:br>
              <a:rPr lang="es-CO" sz="2400" dirty="0"/>
            </a:br>
            <a:endParaRPr lang="es-CO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es-CO" dirty="0" smtClean="0"/>
              <a:t>Exceso de secreción de hormonas de la tiroides.  Por incremento de la actividad metabólica puede ocasionar:  </a:t>
            </a:r>
            <a:r>
              <a:rPr lang="en-US" dirty="0" err="1"/>
              <a:t>Estar</a:t>
            </a:r>
            <a:r>
              <a:rPr lang="en-US" dirty="0"/>
              <a:t> </a:t>
            </a:r>
            <a:r>
              <a:rPr lang="en-US" dirty="0" err="1"/>
              <a:t>nervioso</a:t>
            </a:r>
            <a:r>
              <a:rPr lang="en-US" dirty="0"/>
              <a:t> o </a:t>
            </a:r>
            <a:r>
              <a:rPr lang="en-US" dirty="0" err="1"/>
              <a:t>irritado</a:t>
            </a:r>
            <a:endParaRPr lang="en-US" dirty="0"/>
          </a:p>
          <a:p>
            <a:pPr fontAlgn="base"/>
            <a:r>
              <a:rPr lang="en-US" dirty="0" err="1"/>
              <a:t>Cambios</a:t>
            </a:r>
            <a:r>
              <a:rPr lang="en-US" dirty="0"/>
              <a:t> de humor</a:t>
            </a:r>
          </a:p>
          <a:p>
            <a:pPr fontAlgn="base"/>
            <a:r>
              <a:rPr lang="en-US" dirty="0" err="1"/>
              <a:t>Fatiga</a:t>
            </a:r>
            <a:r>
              <a:rPr lang="en-US" dirty="0"/>
              <a:t> o </a:t>
            </a:r>
            <a:r>
              <a:rPr lang="en-US" dirty="0" err="1"/>
              <a:t>debilidad</a:t>
            </a:r>
            <a:r>
              <a:rPr lang="en-US" dirty="0"/>
              <a:t> muscular</a:t>
            </a:r>
          </a:p>
          <a:p>
            <a:pPr fontAlgn="base"/>
            <a:r>
              <a:rPr lang="en-US" dirty="0" err="1"/>
              <a:t>Intolerancia</a:t>
            </a:r>
            <a:r>
              <a:rPr lang="en-US" dirty="0"/>
              <a:t> al </a:t>
            </a:r>
            <a:r>
              <a:rPr lang="en-US" dirty="0" err="1"/>
              <a:t>calor</a:t>
            </a:r>
            <a:endParaRPr lang="en-US" dirty="0"/>
          </a:p>
          <a:p>
            <a:pPr fontAlgn="base"/>
            <a:r>
              <a:rPr lang="en-US" dirty="0" err="1"/>
              <a:t>Problemas</a:t>
            </a:r>
            <a:r>
              <a:rPr lang="en-US" dirty="0"/>
              <a:t> para </a:t>
            </a:r>
            <a:r>
              <a:rPr lang="en-US" dirty="0" err="1"/>
              <a:t>dormir</a:t>
            </a:r>
            <a:endParaRPr lang="en-US" dirty="0"/>
          </a:p>
          <a:p>
            <a:pPr fontAlgn="base"/>
            <a:r>
              <a:rPr lang="en-US" dirty="0"/>
              <a:t>Temblor en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manos</a:t>
            </a:r>
            <a:endParaRPr lang="en-US" dirty="0"/>
          </a:p>
          <a:p>
            <a:pPr fontAlgn="base"/>
            <a:r>
              <a:rPr lang="en-US" dirty="0" err="1"/>
              <a:t>Latidos</a:t>
            </a:r>
            <a:r>
              <a:rPr lang="en-US" dirty="0"/>
              <a:t> </a:t>
            </a:r>
            <a:r>
              <a:rPr lang="en-US" dirty="0" err="1"/>
              <a:t>cardiacos</a:t>
            </a:r>
            <a:r>
              <a:rPr lang="en-US" dirty="0"/>
              <a:t> </a:t>
            </a:r>
            <a:r>
              <a:rPr lang="en-US" dirty="0" err="1"/>
              <a:t>rápidos</a:t>
            </a:r>
            <a:r>
              <a:rPr lang="en-US" dirty="0"/>
              <a:t> o </a:t>
            </a:r>
            <a:r>
              <a:rPr lang="en-US" dirty="0" err="1"/>
              <a:t>irregulares</a:t>
            </a:r>
            <a:endParaRPr lang="en-US" dirty="0"/>
          </a:p>
          <a:p>
            <a:pPr fontAlgn="base"/>
            <a:r>
              <a:rPr lang="en-US" dirty="0" err="1"/>
              <a:t>Movimientos</a:t>
            </a:r>
            <a:r>
              <a:rPr lang="en-US" dirty="0"/>
              <a:t> </a:t>
            </a:r>
            <a:r>
              <a:rPr lang="en-US" dirty="0" err="1"/>
              <a:t>intestinales</a:t>
            </a:r>
            <a:r>
              <a:rPr lang="en-US" dirty="0"/>
              <a:t> </a:t>
            </a:r>
            <a:r>
              <a:rPr lang="en-US" dirty="0" err="1"/>
              <a:t>frecuentes</a:t>
            </a:r>
            <a:r>
              <a:rPr lang="en-US" dirty="0"/>
              <a:t> o </a:t>
            </a:r>
            <a:r>
              <a:rPr lang="en-US" dirty="0" err="1"/>
              <a:t>diarrea</a:t>
            </a:r>
            <a:endParaRPr lang="en-US" dirty="0"/>
          </a:p>
          <a:p>
            <a:pPr fontAlgn="base"/>
            <a:r>
              <a:rPr lang="en-US" dirty="0" err="1"/>
              <a:t>Pérdida</a:t>
            </a:r>
            <a:r>
              <a:rPr lang="en-US" dirty="0"/>
              <a:t> de peso</a:t>
            </a:r>
          </a:p>
          <a:p>
            <a:pPr fontAlgn="base"/>
            <a:r>
              <a:rPr lang="en-US" dirty="0" err="1"/>
              <a:t>Bocio</a:t>
            </a:r>
            <a:endParaRPr lang="en-U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Hipertiroidismo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52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CO" dirty="0" smtClean="0"/>
              <a:t>Baja producción de hormonas tiroideas.  Puede ocasionar:</a:t>
            </a:r>
          </a:p>
          <a:p>
            <a:pPr fontAlgn="base"/>
            <a:r>
              <a:rPr lang="es-CO" dirty="0"/>
              <a:t>Fatiga</a:t>
            </a:r>
          </a:p>
          <a:p>
            <a:pPr fontAlgn="base"/>
            <a:r>
              <a:rPr lang="es-CO" dirty="0"/>
              <a:t>Aumento de peso</a:t>
            </a:r>
          </a:p>
          <a:p>
            <a:pPr fontAlgn="base"/>
            <a:r>
              <a:rPr lang="es-CO" dirty="0"/>
              <a:t>Hinchazón de la cara</a:t>
            </a:r>
          </a:p>
          <a:p>
            <a:pPr fontAlgn="base"/>
            <a:r>
              <a:rPr lang="es-CO" dirty="0"/>
              <a:t>Intolerancia al frío</a:t>
            </a:r>
          </a:p>
          <a:p>
            <a:pPr fontAlgn="base"/>
            <a:r>
              <a:rPr lang="es-CO" dirty="0"/>
              <a:t>Dolor en las articulaciones y los músculos</a:t>
            </a:r>
          </a:p>
          <a:p>
            <a:pPr fontAlgn="base"/>
            <a:r>
              <a:rPr lang="es-CO" dirty="0"/>
              <a:t>Estreñimiento</a:t>
            </a:r>
          </a:p>
          <a:p>
            <a:pPr fontAlgn="base"/>
            <a:r>
              <a:rPr lang="es-CO" dirty="0"/>
              <a:t>Piel seca</a:t>
            </a:r>
          </a:p>
          <a:p>
            <a:pPr fontAlgn="base"/>
            <a:r>
              <a:rPr lang="es-CO" dirty="0"/>
              <a:t>Cabello fino y seco</a:t>
            </a:r>
          </a:p>
          <a:p>
            <a:pPr fontAlgn="base"/>
            <a:r>
              <a:rPr lang="es-CO" dirty="0"/>
              <a:t>Disminución de la sudoración</a:t>
            </a:r>
          </a:p>
          <a:p>
            <a:pPr fontAlgn="base"/>
            <a:r>
              <a:rPr lang="es-CO" dirty="0"/>
              <a:t>Períodos menstruales abundantes o irregulares y problemas de fertilidad</a:t>
            </a:r>
          </a:p>
          <a:p>
            <a:pPr fontAlgn="base"/>
            <a:r>
              <a:rPr lang="es-CO" dirty="0"/>
              <a:t>Depresión</a:t>
            </a:r>
          </a:p>
          <a:p>
            <a:pPr fontAlgn="base"/>
            <a:r>
              <a:rPr lang="es-CO" dirty="0"/>
              <a:t>Disminución del ritmo cardiaco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Hipotiroidismo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66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Diabetes mellitus</a:t>
            </a:r>
            <a:endParaRPr lang="en-US" dirty="0"/>
          </a:p>
        </p:txBody>
      </p:sp>
      <p:pic>
        <p:nvPicPr>
          <p:cNvPr id="3074" name="Picture 2" descr="http://www.elpuntocritico.com/images/fotos2014/1114/salud-diabete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484784"/>
            <a:ext cx="3048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457200" y="1700808"/>
            <a:ext cx="48348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s-CO" dirty="0"/>
              <a:t>La insulina es necesaria para mover el azúcar en la sangre (glucosa) hasta las células. </a:t>
            </a:r>
            <a:r>
              <a:rPr lang="es-CO" dirty="0" smtClean="0"/>
              <a:t>Allí se </a:t>
            </a:r>
            <a:r>
              <a:rPr lang="es-CO" dirty="0"/>
              <a:t>almacena y se utiliza posteriormente como fuente de </a:t>
            </a:r>
            <a:r>
              <a:rPr lang="es-CO" dirty="0" smtClean="0"/>
              <a:t>energía.  Cuando existe la diabetes tipo 2, los </a:t>
            </a:r>
            <a:r>
              <a:rPr lang="es-CO" dirty="0"/>
              <a:t>adipocitos, los hepatocitos y las células musculares </a:t>
            </a:r>
            <a:r>
              <a:rPr lang="es-CO" dirty="0" smtClean="0"/>
              <a:t>desarrollan resistencia a la </a:t>
            </a:r>
            <a:r>
              <a:rPr lang="es-CO" dirty="0"/>
              <a:t>insulina. </a:t>
            </a:r>
            <a:r>
              <a:rPr lang="es-CO" dirty="0" smtClean="0"/>
              <a:t>De modo la glucosa </a:t>
            </a:r>
            <a:r>
              <a:rPr lang="es-CO" dirty="0"/>
              <a:t>de la sangre no entra en estas </a:t>
            </a:r>
            <a:r>
              <a:rPr lang="es-CO" dirty="0" smtClean="0"/>
              <a:t>células y se </a:t>
            </a:r>
            <a:r>
              <a:rPr lang="es-CO" dirty="0"/>
              <a:t>acumula un nivel alto de </a:t>
            </a:r>
            <a:r>
              <a:rPr lang="es-CO" dirty="0" smtClean="0"/>
              <a:t>ésta </a:t>
            </a:r>
            <a:r>
              <a:rPr lang="es-CO" dirty="0"/>
              <a:t>en la </a:t>
            </a:r>
            <a:r>
              <a:rPr lang="es-CO" dirty="0" smtClean="0"/>
              <a:t>sangre (hiperglucemia).</a:t>
            </a:r>
          </a:p>
          <a:p>
            <a:pPr fontAlgn="base"/>
            <a:endParaRPr lang="es-CO" dirty="0"/>
          </a:p>
          <a:p>
            <a:pPr fontAlgn="base"/>
            <a:r>
              <a:rPr lang="es-CO" dirty="0" smtClean="0"/>
              <a:t>Puede ser congénita o desarrollarse debido a factores externos (sedentarismo, alcoholismo, dieta inadecuada, tabaquismo)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/>
          <p:cNvSpPr>
            <a:spLocks noGrp="1"/>
          </p:cNvSpPr>
          <p:nvPr>
            <p:ph type="body" idx="1"/>
          </p:nvPr>
        </p:nvSpPr>
        <p:spPr>
          <a:xfrm>
            <a:off x="521273" y="851081"/>
            <a:ext cx="4040188" cy="762000"/>
          </a:xfrm>
        </p:spPr>
        <p:txBody>
          <a:bodyPr/>
          <a:lstStyle/>
          <a:p>
            <a:r>
              <a:rPr lang="es-CO" dirty="0" smtClean="0"/>
              <a:t>Síntomas</a:t>
            </a:r>
            <a:endParaRPr lang="en-US" dirty="0"/>
          </a:p>
        </p:txBody>
      </p:sp>
      <p:sp>
        <p:nvSpPr>
          <p:cNvPr id="2" name="Marcador de contenido 1"/>
          <p:cNvSpPr>
            <a:spLocks noGrp="1"/>
          </p:cNvSpPr>
          <p:nvPr>
            <p:ph sz="half" idx="2"/>
          </p:nvPr>
        </p:nvSpPr>
        <p:spPr>
          <a:xfrm>
            <a:off x="448894" y="2121361"/>
            <a:ext cx="4038600" cy="4702752"/>
          </a:xfrm>
        </p:spPr>
        <p:txBody>
          <a:bodyPr>
            <a:normAutofit fontScale="92500" lnSpcReduction="10000"/>
          </a:bodyPr>
          <a:lstStyle/>
          <a:p>
            <a:r>
              <a:rPr lang="es-CO" dirty="0"/>
              <a:t>Infección en la vejiga, el riñón, la piel u </a:t>
            </a:r>
            <a:r>
              <a:rPr lang="es-CO"/>
              <a:t>otras </a:t>
            </a:r>
            <a:r>
              <a:rPr lang="es-CO" smtClean="0"/>
              <a:t>que </a:t>
            </a:r>
            <a:r>
              <a:rPr lang="es-CO" dirty="0"/>
              <a:t>son más frecuentes o sanan lentamente</a:t>
            </a:r>
          </a:p>
          <a:p>
            <a:r>
              <a:rPr lang="es-CO" dirty="0"/>
              <a:t>Fatiga</a:t>
            </a:r>
          </a:p>
          <a:p>
            <a:r>
              <a:rPr lang="es-CO" dirty="0"/>
              <a:t>Hambre</a:t>
            </a:r>
          </a:p>
          <a:p>
            <a:r>
              <a:rPr lang="es-CO" dirty="0"/>
              <a:t>Aumento de la sed</a:t>
            </a:r>
          </a:p>
          <a:p>
            <a:r>
              <a:rPr lang="es-CO" dirty="0"/>
              <a:t>Aumento de la </a:t>
            </a:r>
            <a:r>
              <a:rPr lang="es-CO" dirty="0" smtClean="0"/>
              <a:t>micción</a:t>
            </a:r>
            <a:endParaRPr lang="es-CO" dirty="0"/>
          </a:p>
          <a:p>
            <a:r>
              <a:rPr lang="es-CO" dirty="0"/>
              <a:t>Visión borrosa</a:t>
            </a:r>
          </a:p>
          <a:p>
            <a:r>
              <a:rPr lang="es-CO" dirty="0"/>
              <a:t>Disfunción eréctil</a:t>
            </a:r>
          </a:p>
          <a:p>
            <a:r>
              <a:rPr lang="es-CO" dirty="0"/>
              <a:t>Dolor o entumecimiento en los pies o las manos</a:t>
            </a:r>
            <a:endParaRPr lang="en-US" dirty="0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2608" y="2299264"/>
            <a:ext cx="4038600" cy="3433992"/>
          </a:xfrm>
        </p:spPr>
        <p:txBody>
          <a:bodyPr/>
          <a:lstStyle/>
          <a:p>
            <a:r>
              <a:rPr lang="es-CO" dirty="0"/>
              <a:t>Enfermedad ocular</a:t>
            </a:r>
          </a:p>
          <a:p>
            <a:r>
              <a:rPr lang="es-CO" dirty="0"/>
              <a:t>Enfermedad renal </a:t>
            </a:r>
          </a:p>
          <a:p>
            <a:r>
              <a:rPr lang="es-CO" dirty="0"/>
              <a:t>Cardiopatía y accidente </a:t>
            </a:r>
            <a:r>
              <a:rPr lang="es-CO" dirty="0" smtClean="0"/>
              <a:t>cerebrovascular</a:t>
            </a:r>
          </a:p>
          <a:p>
            <a:r>
              <a:rPr lang="es-CO" dirty="0" smtClean="0"/>
              <a:t>Amputación de miembros infectados</a:t>
            </a:r>
            <a:endParaRPr lang="en-U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idx="3"/>
          </p:nvPr>
        </p:nvSpPr>
        <p:spPr>
          <a:xfrm>
            <a:off x="4642608" y="851081"/>
            <a:ext cx="4040188" cy="762000"/>
          </a:xfrm>
        </p:spPr>
        <p:txBody>
          <a:bodyPr/>
          <a:lstStyle/>
          <a:p>
            <a:r>
              <a:rPr lang="es-CO" dirty="0" smtClean="0"/>
              <a:t>Complicaciones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17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437318" y="1460500"/>
            <a:ext cx="8229600" cy="4572000"/>
          </a:xfrm>
        </p:spPr>
        <p:txBody>
          <a:bodyPr/>
          <a:lstStyle/>
          <a:p>
            <a:r>
              <a:rPr lang="es-CO" dirty="0" smtClean="0"/>
              <a:t>Anorgasmia</a:t>
            </a:r>
          </a:p>
          <a:p>
            <a:r>
              <a:rPr lang="es-CO" dirty="0" smtClean="0"/>
              <a:t>Disfunción eréctil</a:t>
            </a:r>
          </a:p>
          <a:p>
            <a:r>
              <a:rPr lang="es-CO" dirty="0" err="1" smtClean="0"/>
              <a:t>Hipogonadismo</a:t>
            </a:r>
            <a:r>
              <a:rPr lang="es-CO" dirty="0" smtClean="0"/>
              <a:t> (no se desarrollan características sexuales secundarias) o atrofias</a:t>
            </a:r>
          </a:p>
          <a:p>
            <a:r>
              <a:rPr lang="es-CO" dirty="0" smtClean="0"/>
              <a:t>Esterilidad</a:t>
            </a:r>
          </a:p>
          <a:p>
            <a:endParaRPr lang="es-CO" dirty="0" smtClean="0"/>
          </a:p>
          <a:p>
            <a:endParaRPr lang="en-U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Disfunciones sexuales y reproductivas</a:t>
            </a:r>
            <a:endParaRPr lang="en-US" dirty="0"/>
          </a:p>
        </p:txBody>
      </p:sp>
      <p:pic>
        <p:nvPicPr>
          <p:cNvPr id="5122" name="Picture 2" descr="http://padronel.net/wp-content/uploads/2012/08/clip_image0011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7318" y="3501008"/>
            <a:ext cx="4419600" cy="2886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618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506</TotalTime>
  <Words>414</Words>
  <Application>Microsoft Office PowerPoint</Application>
  <PresentationFormat>Presentación en pantalla (4:3)</PresentationFormat>
  <Paragraphs>70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Constantia</vt:lpstr>
      <vt:lpstr>Juice ITC</vt:lpstr>
      <vt:lpstr>Wingdings 2</vt:lpstr>
      <vt:lpstr>Papel</vt:lpstr>
      <vt:lpstr>Enfermedades y desórdenes del Sistema Endocrino</vt:lpstr>
      <vt:lpstr>Presentación de PowerPoint</vt:lpstr>
      <vt:lpstr>Enanismo y Gigantismo</vt:lpstr>
      <vt:lpstr>Bocio</vt:lpstr>
      <vt:lpstr>Hipertiroidismo</vt:lpstr>
      <vt:lpstr>Hipotiroidismo</vt:lpstr>
      <vt:lpstr>Diabetes mellitus</vt:lpstr>
      <vt:lpstr>Presentación de PowerPoint</vt:lpstr>
      <vt:lpstr>Disfunciones sexuales y reproductivas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chavela</dc:creator>
  <cp:lastModifiedBy>Usuario</cp:lastModifiedBy>
  <cp:revision>48</cp:revision>
  <dcterms:created xsi:type="dcterms:W3CDTF">2011-03-25T18:49:36Z</dcterms:created>
  <dcterms:modified xsi:type="dcterms:W3CDTF">2015-08-03T16:36:25Z</dcterms:modified>
</cp:coreProperties>
</file>