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3"/>
  </p:notesMasterIdLst>
  <p:sldIdLst>
    <p:sldId id="256" r:id="rId2"/>
    <p:sldId id="261" r:id="rId3"/>
    <p:sldId id="257" r:id="rId4"/>
    <p:sldId id="262" r:id="rId5"/>
    <p:sldId id="258" r:id="rId6"/>
    <p:sldId id="259" r:id="rId7"/>
    <p:sldId id="263" r:id="rId8"/>
    <p:sldId id="260" r:id="rId9"/>
    <p:sldId id="264" r:id="rId10"/>
    <p:sldId id="269" r:id="rId11"/>
    <p:sldId id="270" r:id="rId12"/>
    <p:sldId id="271" r:id="rId13"/>
    <p:sldId id="272" r:id="rId14"/>
    <p:sldId id="273" r:id="rId15"/>
    <p:sldId id="275" r:id="rId16"/>
    <p:sldId id="274" r:id="rId17"/>
    <p:sldId id="277" r:id="rId18"/>
    <p:sldId id="276" r:id="rId19"/>
    <p:sldId id="265" r:id="rId20"/>
    <p:sldId id="267" r:id="rId21"/>
    <p:sldId id="278" r:id="rId22"/>
    <p:sldId id="268" r:id="rId23"/>
    <p:sldId id="280" r:id="rId24"/>
    <p:sldId id="295" r:id="rId25"/>
    <p:sldId id="296" r:id="rId26"/>
    <p:sldId id="297" r:id="rId27"/>
    <p:sldId id="279" r:id="rId28"/>
    <p:sldId id="281" r:id="rId29"/>
    <p:sldId id="283" r:id="rId30"/>
    <p:sldId id="284" r:id="rId31"/>
    <p:sldId id="285" r:id="rId32"/>
    <p:sldId id="282" r:id="rId33"/>
    <p:sldId id="286" r:id="rId34"/>
    <p:sldId id="287" r:id="rId35"/>
    <p:sldId id="288" r:id="rId36"/>
    <p:sldId id="289" r:id="rId37"/>
    <p:sldId id="294" r:id="rId38"/>
    <p:sldId id="293" r:id="rId39"/>
    <p:sldId id="290" r:id="rId40"/>
    <p:sldId id="292" r:id="rId41"/>
    <p:sldId id="291" r:id="rId4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18BC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515" autoAdjust="0"/>
    <p:restoredTop sz="94660"/>
  </p:normalViewPr>
  <p:slideViewPr>
    <p:cSldViewPr snapToGrid="0">
      <p:cViewPr varScale="1">
        <p:scale>
          <a:sx n="74" d="100"/>
          <a:sy n="74" d="100"/>
        </p:scale>
        <p:origin x="55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5">
  <dgm:title val=""/>
  <dgm:desc val=""/>
  <dgm:catLst>
    <dgm:cat type="accent2" pri="11500"/>
  </dgm:catLst>
  <dgm:styleLbl name="node0">
    <dgm:fillClrLst meth="cycle">
      <a:schemeClr val="accent2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alpha val="90000"/>
      </a:schemeClr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alpha val="90000"/>
      </a:schemeClr>
      <a:schemeClr val="accent2">
        <a:alpha val="5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/>
    <dgm:txEffectClrLst/>
  </dgm:styleLbl>
  <dgm:styleLbl name="lnNode1">
    <dgm:fillClrLst>
      <a:schemeClr val="accent2">
        <a:shade val="90000"/>
      </a:schemeClr>
      <a:schemeClr val="accent2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  <a:alpha val="90000"/>
      </a:schemeClr>
      <a:schemeClr val="accent2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alpha val="90000"/>
        <a:tint val="40000"/>
      </a:schemeClr>
      <a:schemeClr val="accent2">
        <a:alpha val="5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7F4FBBC-BF17-4212-8E90-BBE54FCAAE30}" type="doc">
      <dgm:prSet loTypeId="urn:microsoft.com/office/officeart/2005/8/layout/orgChart1" loCatId="hierarchy" qsTypeId="urn:microsoft.com/office/officeart/2005/8/quickstyle/simple3" qsCatId="simple" csTypeId="urn:microsoft.com/office/officeart/2005/8/colors/accent2_5" csCatId="accent2" phldr="1"/>
      <dgm:spPr/>
      <dgm:t>
        <a:bodyPr/>
        <a:lstStyle/>
        <a:p>
          <a:endParaRPr lang="en-US"/>
        </a:p>
      </dgm:t>
    </dgm:pt>
    <dgm:pt modelId="{DEFD0ABC-76E5-46F2-8DB5-5466258F0D51}">
      <dgm:prSet phldrT="[Texto]" custT="1"/>
      <dgm:spPr>
        <a:ln>
          <a:solidFill>
            <a:schemeClr val="tx1"/>
          </a:solidFill>
        </a:ln>
        <a:effectLst/>
      </dgm:spPr>
      <dgm:t>
        <a:bodyPr/>
        <a:lstStyle/>
        <a:p>
          <a:r>
            <a:rPr lang="es-CO" sz="1800" b="1" noProof="0" dirty="0" smtClean="0"/>
            <a:t>SISTEMA NERVIOSO</a:t>
          </a:r>
          <a:endParaRPr lang="es-CO" sz="1800" b="1" noProof="0" dirty="0"/>
        </a:p>
      </dgm:t>
    </dgm:pt>
    <dgm:pt modelId="{6D0B49E3-11A5-4017-9687-09D8BC102934}" type="parTrans" cxnId="{A19AFD92-2034-4D90-8668-7E70B810A271}">
      <dgm:prSet/>
      <dgm:spPr/>
      <dgm:t>
        <a:bodyPr/>
        <a:lstStyle/>
        <a:p>
          <a:endParaRPr lang="en-US"/>
        </a:p>
      </dgm:t>
    </dgm:pt>
    <dgm:pt modelId="{2CC656B3-FD4D-48F2-B49A-434837567F08}" type="sibTrans" cxnId="{A19AFD92-2034-4D90-8668-7E70B810A271}">
      <dgm:prSet/>
      <dgm:spPr/>
      <dgm:t>
        <a:bodyPr/>
        <a:lstStyle/>
        <a:p>
          <a:endParaRPr lang="en-US"/>
        </a:p>
      </dgm:t>
    </dgm:pt>
    <dgm:pt modelId="{B7645129-8AB7-4296-8CC5-5EC8BC7E41DA}">
      <dgm:prSet phldrT="[Texto]" custT="1"/>
      <dgm:spPr>
        <a:ln>
          <a:solidFill>
            <a:schemeClr val="tx1"/>
          </a:solidFill>
        </a:ln>
        <a:effectLst/>
      </dgm:spPr>
      <dgm:t>
        <a:bodyPr/>
        <a:lstStyle/>
        <a:p>
          <a:r>
            <a:rPr lang="es-CO" sz="1200" b="1" noProof="0" dirty="0" smtClean="0"/>
            <a:t>SISTEMA NERVIOSO PERIFÉRICO (SNP)</a:t>
          </a:r>
        </a:p>
        <a:p>
          <a:r>
            <a:rPr lang="es-CO" sz="1200" noProof="0" dirty="0" smtClean="0"/>
            <a:t>Transmite señales desde el SNC y el resto del cuerpo.</a:t>
          </a:r>
          <a:endParaRPr lang="es-CO" sz="1200" noProof="0" dirty="0"/>
        </a:p>
      </dgm:t>
    </dgm:pt>
    <dgm:pt modelId="{B6C957C4-E120-4F9D-AB9B-01A9AB5C351A}" type="parTrans" cxnId="{E9552106-1585-4305-AFFF-BC3FD7161507}">
      <dgm:prSet/>
      <dgm:spPr>
        <a:ln>
          <a:solidFill>
            <a:schemeClr val="tx1"/>
          </a:solidFill>
        </a:ln>
        <a:effectLst/>
      </dgm:spPr>
      <dgm:t>
        <a:bodyPr/>
        <a:lstStyle/>
        <a:p>
          <a:endParaRPr lang="es-CO" noProof="0" dirty="0"/>
        </a:p>
      </dgm:t>
    </dgm:pt>
    <dgm:pt modelId="{CE8645BF-49D1-4A2F-BFFB-2EB081315D4F}" type="sibTrans" cxnId="{E9552106-1585-4305-AFFF-BC3FD7161507}">
      <dgm:prSet/>
      <dgm:spPr/>
      <dgm:t>
        <a:bodyPr/>
        <a:lstStyle/>
        <a:p>
          <a:endParaRPr lang="en-US"/>
        </a:p>
      </dgm:t>
    </dgm:pt>
    <dgm:pt modelId="{7F5268C8-7D65-4708-9B68-FBB7DCFA07DD}">
      <dgm:prSet phldrT="[Texto]" custT="1"/>
      <dgm:spPr>
        <a:ln>
          <a:solidFill>
            <a:schemeClr val="tx1"/>
          </a:solidFill>
        </a:ln>
        <a:effectLst/>
      </dgm:spPr>
      <dgm:t>
        <a:bodyPr/>
        <a:lstStyle/>
        <a:p>
          <a:r>
            <a:rPr lang="es-CO" sz="1200" b="1" noProof="0" dirty="0" smtClean="0"/>
            <a:t>SISTEMA NERVIOSO CENTRAL (SNC)</a:t>
          </a:r>
        </a:p>
        <a:p>
          <a:r>
            <a:rPr lang="es-CO" sz="1200" noProof="0" dirty="0" smtClean="0"/>
            <a:t>Recibe y procesa información.  Inicia una respuesta</a:t>
          </a:r>
          <a:endParaRPr lang="es-CO" sz="1200" noProof="0" dirty="0"/>
        </a:p>
      </dgm:t>
    </dgm:pt>
    <dgm:pt modelId="{D0D879D7-3FE2-4506-8251-E337CD7C8AE6}" type="parTrans" cxnId="{96C1E655-A8FC-461A-B2FD-71E123B87E8B}">
      <dgm:prSet/>
      <dgm:spPr>
        <a:ln>
          <a:solidFill>
            <a:schemeClr val="tx1"/>
          </a:solidFill>
        </a:ln>
        <a:effectLst/>
      </dgm:spPr>
      <dgm:t>
        <a:bodyPr/>
        <a:lstStyle/>
        <a:p>
          <a:endParaRPr lang="es-CO" noProof="0" dirty="0"/>
        </a:p>
      </dgm:t>
    </dgm:pt>
    <dgm:pt modelId="{3887F05E-F5F9-4B18-B06C-6A4627F56C09}" type="sibTrans" cxnId="{96C1E655-A8FC-461A-B2FD-71E123B87E8B}">
      <dgm:prSet/>
      <dgm:spPr/>
      <dgm:t>
        <a:bodyPr/>
        <a:lstStyle/>
        <a:p>
          <a:endParaRPr lang="en-US"/>
        </a:p>
      </dgm:t>
    </dgm:pt>
    <dgm:pt modelId="{FE516ACD-48D1-419D-A554-8E7E094C86F5}">
      <dgm:prSet custT="1"/>
      <dgm:spPr>
        <a:ln>
          <a:solidFill>
            <a:schemeClr val="tx1"/>
          </a:solidFill>
        </a:ln>
        <a:effectLst/>
      </dgm:spPr>
      <dgm:t>
        <a:bodyPr/>
        <a:lstStyle/>
        <a:p>
          <a:r>
            <a:rPr lang="es-CO" sz="1200" b="1" noProof="0" dirty="0" smtClean="0"/>
            <a:t>ENCÉFALO</a:t>
          </a:r>
        </a:p>
        <a:p>
          <a:r>
            <a:rPr lang="es-CO" sz="1200" noProof="0" dirty="0" smtClean="0"/>
            <a:t>Recibe y procesa información sensorial; inicia la respuesta; archiva recuerdos; genera pensamientos y emociones</a:t>
          </a:r>
          <a:endParaRPr lang="es-CO" sz="1200" noProof="0" dirty="0"/>
        </a:p>
      </dgm:t>
    </dgm:pt>
    <dgm:pt modelId="{65BC555F-E5F3-4C58-989F-A5D523841309}" type="parTrans" cxnId="{45872B69-762C-44D2-8920-8819938D5F9B}">
      <dgm:prSet/>
      <dgm:spPr>
        <a:ln>
          <a:solidFill>
            <a:schemeClr val="tx1"/>
          </a:solidFill>
        </a:ln>
        <a:effectLst/>
      </dgm:spPr>
      <dgm:t>
        <a:bodyPr/>
        <a:lstStyle/>
        <a:p>
          <a:endParaRPr lang="es-CO" noProof="0" dirty="0"/>
        </a:p>
      </dgm:t>
    </dgm:pt>
    <dgm:pt modelId="{113697A2-5C28-46C8-B9E9-CDE96A5B1332}" type="sibTrans" cxnId="{45872B69-762C-44D2-8920-8819938D5F9B}">
      <dgm:prSet/>
      <dgm:spPr/>
      <dgm:t>
        <a:bodyPr/>
        <a:lstStyle/>
        <a:p>
          <a:endParaRPr lang="en-US"/>
        </a:p>
      </dgm:t>
    </dgm:pt>
    <dgm:pt modelId="{EE98793A-C4AF-4D00-9D23-1E7EC1AA402A}">
      <dgm:prSet custT="1"/>
      <dgm:spPr>
        <a:ln>
          <a:solidFill>
            <a:schemeClr val="tx1"/>
          </a:solidFill>
        </a:ln>
        <a:effectLst/>
      </dgm:spPr>
      <dgm:t>
        <a:bodyPr/>
        <a:lstStyle/>
        <a:p>
          <a:r>
            <a:rPr lang="es-CO" sz="1200" b="1" noProof="0" dirty="0" smtClean="0"/>
            <a:t>MÉDULA ESPINAL</a:t>
          </a:r>
        </a:p>
        <a:p>
          <a:r>
            <a:rPr lang="es-CO" sz="1200" noProof="0" dirty="0" smtClean="0"/>
            <a:t>Conduce señales de y hacia el encéfalo; genera actividades de reflejo</a:t>
          </a:r>
          <a:endParaRPr lang="es-CO" sz="1200" noProof="0" dirty="0"/>
        </a:p>
      </dgm:t>
    </dgm:pt>
    <dgm:pt modelId="{E96F3D66-E1E6-4A9F-97CC-7756BE957A8D}" type="parTrans" cxnId="{FF0AE625-4146-469B-BB6D-B793817C99CB}">
      <dgm:prSet/>
      <dgm:spPr>
        <a:ln>
          <a:solidFill>
            <a:schemeClr val="tx1"/>
          </a:solidFill>
        </a:ln>
        <a:effectLst/>
      </dgm:spPr>
      <dgm:t>
        <a:bodyPr/>
        <a:lstStyle/>
        <a:p>
          <a:endParaRPr lang="es-CO" noProof="0" dirty="0"/>
        </a:p>
      </dgm:t>
    </dgm:pt>
    <dgm:pt modelId="{9FB4C6DC-F956-4335-9456-E0CE1593C905}" type="sibTrans" cxnId="{FF0AE625-4146-469B-BB6D-B793817C99CB}">
      <dgm:prSet/>
      <dgm:spPr/>
      <dgm:t>
        <a:bodyPr/>
        <a:lstStyle/>
        <a:p>
          <a:endParaRPr lang="en-US"/>
        </a:p>
      </dgm:t>
    </dgm:pt>
    <dgm:pt modelId="{0A9F6167-CD9E-47DF-A82A-6CD5213B8184}" type="asst">
      <dgm:prSet custT="1"/>
      <dgm:spPr>
        <a:ln>
          <a:solidFill>
            <a:schemeClr val="tx1"/>
          </a:solidFill>
        </a:ln>
        <a:effectLst/>
      </dgm:spPr>
      <dgm:t>
        <a:bodyPr/>
        <a:lstStyle/>
        <a:p>
          <a:r>
            <a:rPr lang="es-CO" sz="1200" b="1" noProof="0" dirty="0" smtClean="0"/>
            <a:t>NEURONAS MOTORAS</a:t>
          </a:r>
        </a:p>
        <a:p>
          <a:r>
            <a:rPr lang="es-CO" sz="1200" noProof="0" dirty="0" smtClean="0"/>
            <a:t>Conduce señales del SNC que controlan la actividad de músculos y glándulas.</a:t>
          </a:r>
          <a:endParaRPr lang="es-CO" sz="1200" noProof="0" dirty="0"/>
        </a:p>
      </dgm:t>
    </dgm:pt>
    <dgm:pt modelId="{2F81C5E2-3BD5-4896-B748-EB7EE39D618D}" type="parTrans" cxnId="{22DCFEAA-060A-4487-B14F-70CBAF6DBE67}">
      <dgm:prSet/>
      <dgm:spPr>
        <a:ln>
          <a:solidFill>
            <a:schemeClr val="tx1"/>
          </a:solidFill>
        </a:ln>
        <a:effectLst/>
      </dgm:spPr>
      <dgm:t>
        <a:bodyPr/>
        <a:lstStyle/>
        <a:p>
          <a:endParaRPr lang="es-CO" noProof="0" dirty="0"/>
        </a:p>
      </dgm:t>
    </dgm:pt>
    <dgm:pt modelId="{D2A84814-A235-4AED-9A0A-9907C2381EAE}" type="sibTrans" cxnId="{22DCFEAA-060A-4487-B14F-70CBAF6DBE67}">
      <dgm:prSet/>
      <dgm:spPr/>
      <dgm:t>
        <a:bodyPr/>
        <a:lstStyle/>
        <a:p>
          <a:endParaRPr lang="en-US"/>
        </a:p>
      </dgm:t>
    </dgm:pt>
    <dgm:pt modelId="{B052C5D9-5837-4F04-A094-1ADE44E1054C}" type="asst">
      <dgm:prSet custT="1"/>
      <dgm:spPr>
        <a:ln>
          <a:solidFill>
            <a:schemeClr val="tx1"/>
          </a:solidFill>
        </a:ln>
        <a:effectLst/>
      </dgm:spPr>
      <dgm:t>
        <a:bodyPr/>
        <a:lstStyle/>
        <a:p>
          <a:r>
            <a:rPr lang="es-CO" sz="1200" b="1" noProof="0" dirty="0" smtClean="0"/>
            <a:t>NEURONAS SENSORIALES</a:t>
          </a:r>
        </a:p>
        <a:p>
          <a:r>
            <a:rPr lang="es-CO" sz="1200" noProof="0" dirty="0" smtClean="0"/>
            <a:t>Conducen señales hacia el SNC desde órganos sensoriales </a:t>
          </a:r>
          <a:endParaRPr lang="es-CO" sz="1200" noProof="0" dirty="0"/>
        </a:p>
      </dgm:t>
    </dgm:pt>
    <dgm:pt modelId="{6C4D6CCC-855A-4D02-B494-E1F9C3630352}" type="parTrans" cxnId="{672B5DEE-B491-42F2-863F-3054963CC190}">
      <dgm:prSet/>
      <dgm:spPr>
        <a:ln>
          <a:solidFill>
            <a:schemeClr val="tx1"/>
          </a:solidFill>
        </a:ln>
        <a:effectLst/>
      </dgm:spPr>
      <dgm:t>
        <a:bodyPr/>
        <a:lstStyle/>
        <a:p>
          <a:endParaRPr lang="es-CO" noProof="0" dirty="0"/>
        </a:p>
      </dgm:t>
    </dgm:pt>
    <dgm:pt modelId="{B29B1317-6023-4492-9C07-128D3A64575C}" type="sibTrans" cxnId="{672B5DEE-B491-42F2-863F-3054963CC190}">
      <dgm:prSet/>
      <dgm:spPr/>
      <dgm:t>
        <a:bodyPr/>
        <a:lstStyle/>
        <a:p>
          <a:endParaRPr lang="en-US"/>
        </a:p>
      </dgm:t>
    </dgm:pt>
    <dgm:pt modelId="{8B83662C-D2BF-4D69-B43A-58279BAE1A91}" type="asst">
      <dgm:prSet custT="1"/>
      <dgm:spPr>
        <a:ln>
          <a:solidFill>
            <a:schemeClr val="tx1"/>
          </a:solidFill>
        </a:ln>
        <a:effectLst/>
      </dgm:spPr>
      <dgm:t>
        <a:bodyPr/>
        <a:lstStyle/>
        <a:p>
          <a:r>
            <a:rPr lang="es-CO" sz="1200" b="1" noProof="0" dirty="0" smtClean="0"/>
            <a:t>SISTEMA NERVIOSO SOMÁTICO</a:t>
          </a:r>
        </a:p>
        <a:p>
          <a:r>
            <a:rPr lang="es-CO" sz="1200" noProof="0" dirty="0" smtClean="0"/>
            <a:t>Movimientos voluntarios de los músculos esqueléticos</a:t>
          </a:r>
          <a:endParaRPr lang="es-CO" sz="1200" noProof="0" dirty="0"/>
        </a:p>
      </dgm:t>
    </dgm:pt>
    <dgm:pt modelId="{7A734DE5-2CC7-4D13-9AF8-8E4EE1640794}" type="parTrans" cxnId="{0F313175-A6C2-4D2B-88A1-6F32BC01D104}">
      <dgm:prSet/>
      <dgm:spPr>
        <a:ln>
          <a:solidFill>
            <a:schemeClr val="tx1"/>
          </a:solidFill>
        </a:ln>
        <a:effectLst/>
      </dgm:spPr>
      <dgm:t>
        <a:bodyPr/>
        <a:lstStyle/>
        <a:p>
          <a:endParaRPr lang="es-CO" noProof="0" dirty="0"/>
        </a:p>
      </dgm:t>
    </dgm:pt>
    <dgm:pt modelId="{6FD2E769-9BD1-462C-8C7A-9D3F854636C0}" type="sibTrans" cxnId="{0F313175-A6C2-4D2B-88A1-6F32BC01D104}">
      <dgm:prSet/>
      <dgm:spPr/>
      <dgm:t>
        <a:bodyPr/>
        <a:lstStyle/>
        <a:p>
          <a:endParaRPr lang="en-US"/>
        </a:p>
      </dgm:t>
    </dgm:pt>
    <dgm:pt modelId="{C05732A7-D372-4C47-A2D7-C13AF77CA9DE}" type="asst">
      <dgm:prSet custT="1"/>
      <dgm:spPr>
        <a:ln>
          <a:solidFill>
            <a:schemeClr val="tx1"/>
          </a:solidFill>
        </a:ln>
        <a:effectLst/>
      </dgm:spPr>
      <dgm:t>
        <a:bodyPr/>
        <a:lstStyle/>
        <a:p>
          <a:r>
            <a:rPr lang="es-CO" sz="1200" b="1" noProof="0" dirty="0" smtClean="0"/>
            <a:t>SISTEMA NERVIOSO AUTÓNOMO</a:t>
          </a:r>
        </a:p>
        <a:p>
          <a:r>
            <a:rPr lang="es-CO" sz="1200" noProof="0" dirty="0" smtClean="0"/>
            <a:t>Respuestas involuntarias desde órganos, glándulas y músculo liso</a:t>
          </a:r>
          <a:endParaRPr lang="es-CO" sz="1200" noProof="0" dirty="0"/>
        </a:p>
      </dgm:t>
    </dgm:pt>
    <dgm:pt modelId="{CA2A1D9E-AF52-4053-92CB-FA7FD24E0359}" type="parTrans" cxnId="{05060084-C4D3-4313-AC39-B42E3E4633B9}">
      <dgm:prSet/>
      <dgm:spPr>
        <a:ln>
          <a:solidFill>
            <a:schemeClr val="tx1"/>
          </a:solidFill>
        </a:ln>
        <a:effectLst/>
      </dgm:spPr>
      <dgm:t>
        <a:bodyPr/>
        <a:lstStyle/>
        <a:p>
          <a:endParaRPr lang="es-CO" noProof="0" dirty="0"/>
        </a:p>
      </dgm:t>
    </dgm:pt>
    <dgm:pt modelId="{7C5FEEC6-F3DC-4BEC-9A51-BB492C0A2A4F}" type="sibTrans" cxnId="{05060084-C4D3-4313-AC39-B42E3E4633B9}">
      <dgm:prSet/>
      <dgm:spPr/>
      <dgm:t>
        <a:bodyPr/>
        <a:lstStyle/>
        <a:p>
          <a:endParaRPr lang="en-US"/>
        </a:p>
      </dgm:t>
    </dgm:pt>
    <dgm:pt modelId="{98B30FF5-0021-41C8-A915-AA58C4B3338B}" type="asst">
      <dgm:prSet custT="1"/>
      <dgm:spPr>
        <a:ln>
          <a:solidFill>
            <a:schemeClr val="tx1"/>
          </a:solidFill>
        </a:ln>
        <a:effectLst/>
      </dgm:spPr>
      <dgm:t>
        <a:bodyPr/>
        <a:lstStyle/>
        <a:p>
          <a:r>
            <a:rPr lang="es-CO" sz="1200" b="1" noProof="0" dirty="0" smtClean="0"/>
            <a:t>DIVISIÓN SIMPÁTICA</a:t>
          </a:r>
        </a:p>
        <a:p>
          <a:r>
            <a:rPr lang="es-CO" sz="1200" noProof="0" dirty="0" smtClean="0"/>
            <a:t>Prepara al cuerpo para situaciones de estrés o alta energía.</a:t>
          </a:r>
        </a:p>
        <a:p>
          <a:r>
            <a:rPr lang="es-CO" sz="1200" noProof="0" dirty="0" smtClean="0"/>
            <a:t>(</a:t>
          </a:r>
          <a:r>
            <a:rPr lang="es-CO" sz="1200" noProof="0" dirty="0" err="1" smtClean="0"/>
            <a:t>fight</a:t>
          </a:r>
          <a:r>
            <a:rPr lang="es-CO" sz="1200" noProof="0" dirty="0" smtClean="0"/>
            <a:t> </a:t>
          </a:r>
          <a:r>
            <a:rPr lang="es-CO" sz="1200" noProof="0" dirty="0" err="1" smtClean="0"/>
            <a:t>or</a:t>
          </a:r>
          <a:r>
            <a:rPr lang="es-CO" sz="1200" noProof="0" dirty="0" smtClean="0"/>
            <a:t> </a:t>
          </a:r>
          <a:r>
            <a:rPr lang="es-CO" sz="1200" noProof="0" dirty="0" err="1" smtClean="0"/>
            <a:t>fly</a:t>
          </a:r>
          <a:r>
            <a:rPr lang="es-CO" sz="1200" noProof="0" dirty="0" smtClean="0"/>
            <a:t>)</a:t>
          </a:r>
        </a:p>
      </dgm:t>
    </dgm:pt>
    <dgm:pt modelId="{5598274B-7685-4A68-85AB-5A1212469E23}" type="parTrans" cxnId="{836B3C04-B65C-4FE0-A435-D9CA1EFF88D5}">
      <dgm:prSet/>
      <dgm:spPr>
        <a:ln>
          <a:solidFill>
            <a:schemeClr val="tx1"/>
          </a:solidFill>
        </a:ln>
        <a:effectLst/>
      </dgm:spPr>
      <dgm:t>
        <a:bodyPr/>
        <a:lstStyle/>
        <a:p>
          <a:endParaRPr lang="es-CO" noProof="0" dirty="0"/>
        </a:p>
      </dgm:t>
    </dgm:pt>
    <dgm:pt modelId="{F074B0D9-009E-44ED-A05F-613050D0BFF0}" type="sibTrans" cxnId="{836B3C04-B65C-4FE0-A435-D9CA1EFF88D5}">
      <dgm:prSet/>
      <dgm:spPr/>
      <dgm:t>
        <a:bodyPr/>
        <a:lstStyle/>
        <a:p>
          <a:endParaRPr lang="en-US"/>
        </a:p>
      </dgm:t>
    </dgm:pt>
    <dgm:pt modelId="{50903ADD-FF28-45A6-956D-0CCA4DF47026}" type="asst">
      <dgm:prSet custT="1"/>
      <dgm:spPr>
        <a:ln>
          <a:solidFill>
            <a:schemeClr val="tx1"/>
          </a:solidFill>
        </a:ln>
        <a:effectLst/>
      </dgm:spPr>
      <dgm:t>
        <a:bodyPr/>
        <a:lstStyle/>
        <a:p>
          <a:r>
            <a:rPr lang="es-CO" sz="1200" b="1" noProof="0" dirty="0" smtClean="0"/>
            <a:t>DIVISIÓN PARASIMPÁTICA</a:t>
          </a:r>
        </a:p>
        <a:p>
          <a:r>
            <a:rPr lang="es-CO" sz="1200" noProof="0" dirty="0" smtClean="0"/>
            <a:t>Domina en situaciones de reposo y digestión.</a:t>
          </a:r>
        </a:p>
        <a:p>
          <a:r>
            <a:rPr lang="es-CO" sz="1200" noProof="0" dirty="0" smtClean="0"/>
            <a:t>Dirige actividades de mantenimiento</a:t>
          </a:r>
          <a:endParaRPr lang="es-CO" sz="1200" noProof="0" dirty="0"/>
        </a:p>
      </dgm:t>
    </dgm:pt>
    <dgm:pt modelId="{0ADB0B00-4D4B-4B03-BA08-58838692DDED}" type="parTrans" cxnId="{5614E21E-839F-4A07-BC69-E3B37BAED550}">
      <dgm:prSet/>
      <dgm:spPr>
        <a:ln>
          <a:solidFill>
            <a:schemeClr val="tx1"/>
          </a:solidFill>
        </a:ln>
        <a:effectLst/>
      </dgm:spPr>
      <dgm:t>
        <a:bodyPr/>
        <a:lstStyle/>
        <a:p>
          <a:endParaRPr lang="es-CO" noProof="0" dirty="0"/>
        </a:p>
      </dgm:t>
    </dgm:pt>
    <dgm:pt modelId="{8C89929F-5273-430C-BED8-46D0D8ACD559}" type="sibTrans" cxnId="{5614E21E-839F-4A07-BC69-E3B37BAED550}">
      <dgm:prSet/>
      <dgm:spPr/>
      <dgm:t>
        <a:bodyPr/>
        <a:lstStyle/>
        <a:p>
          <a:endParaRPr lang="en-US"/>
        </a:p>
      </dgm:t>
    </dgm:pt>
    <dgm:pt modelId="{6AA01306-7DCB-4E35-8705-8B2D90129612}" type="pres">
      <dgm:prSet presAssocID="{97F4FBBC-BF17-4212-8E90-BBE54FCAAE30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580E0C47-4595-4762-8727-3714898692A0}" type="pres">
      <dgm:prSet presAssocID="{DEFD0ABC-76E5-46F2-8DB5-5466258F0D51}" presName="hierRoot1" presStyleCnt="0">
        <dgm:presLayoutVars>
          <dgm:hierBranch val="init"/>
        </dgm:presLayoutVars>
      </dgm:prSet>
      <dgm:spPr/>
    </dgm:pt>
    <dgm:pt modelId="{E69D088A-5A55-4206-B960-B6EBAFB2B637}" type="pres">
      <dgm:prSet presAssocID="{DEFD0ABC-76E5-46F2-8DB5-5466258F0D51}" presName="rootComposite1" presStyleCnt="0"/>
      <dgm:spPr/>
    </dgm:pt>
    <dgm:pt modelId="{E64A56F0-038E-4F89-89C1-FAF0238B3B77}" type="pres">
      <dgm:prSet presAssocID="{DEFD0ABC-76E5-46F2-8DB5-5466258F0D51}" presName="rootText1" presStyleLbl="node0" presStyleIdx="0" presStyleCnt="1" custScaleX="136117" custScaleY="50398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74B84E38-5C00-47F1-A48A-8ABDE0BD7651}" type="pres">
      <dgm:prSet presAssocID="{DEFD0ABC-76E5-46F2-8DB5-5466258F0D51}" presName="rootConnector1" presStyleLbl="node1" presStyleIdx="0" presStyleCnt="0"/>
      <dgm:spPr/>
      <dgm:t>
        <a:bodyPr/>
        <a:lstStyle/>
        <a:p>
          <a:endParaRPr lang="en-US"/>
        </a:p>
      </dgm:t>
    </dgm:pt>
    <dgm:pt modelId="{48401C91-F1EF-49A0-AAFF-184B57FB8974}" type="pres">
      <dgm:prSet presAssocID="{DEFD0ABC-76E5-46F2-8DB5-5466258F0D51}" presName="hierChild2" presStyleCnt="0"/>
      <dgm:spPr/>
    </dgm:pt>
    <dgm:pt modelId="{A27F726D-0071-4882-993E-88D6324E537A}" type="pres">
      <dgm:prSet presAssocID="{D0D879D7-3FE2-4506-8251-E337CD7C8AE6}" presName="Name37" presStyleLbl="parChTrans1D2" presStyleIdx="0" presStyleCnt="2"/>
      <dgm:spPr/>
      <dgm:t>
        <a:bodyPr/>
        <a:lstStyle/>
        <a:p>
          <a:endParaRPr lang="en-US"/>
        </a:p>
      </dgm:t>
    </dgm:pt>
    <dgm:pt modelId="{288DE6E4-5D39-4D62-AF10-E0EEE2353A7B}" type="pres">
      <dgm:prSet presAssocID="{7F5268C8-7D65-4708-9B68-FBB7DCFA07DD}" presName="hierRoot2" presStyleCnt="0">
        <dgm:presLayoutVars>
          <dgm:hierBranch val="init"/>
        </dgm:presLayoutVars>
      </dgm:prSet>
      <dgm:spPr/>
    </dgm:pt>
    <dgm:pt modelId="{AC86FE10-DB81-4EB6-B628-B179D255F347}" type="pres">
      <dgm:prSet presAssocID="{7F5268C8-7D65-4708-9B68-FBB7DCFA07DD}" presName="rootComposite" presStyleCnt="0"/>
      <dgm:spPr/>
    </dgm:pt>
    <dgm:pt modelId="{231B3FCF-9ABD-4C51-A549-B8E0015369CA}" type="pres">
      <dgm:prSet presAssocID="{7F5268C8-7D65-4708-9B68-FBB7DCFA07DD}" presName="rootText" presStyleLbl="node2" presStyleIdx="0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D89425F2-45D1-4366-80DC-5FC8039F6FAF}" type="pres">
      <dgm:prSet presAssocID="{7F5268C8-7D65-4708-9B68-FBB7DCFA07DD}" presName="rootConnector" presStyleLbl="node2" presStyleIdx="0" presStyleCnt="2"/>
      <dgm:spPr/>
      <dgm:t>
        <a:bodyPr/>
        <a:lstStyle/>
        <a:p>
          <a:endParaRPr lang="en-US"/>
        </a:p>
      </dgm:t>
    </dgm:pt>
    <dgm:pt modelId="{CF43A0BF-2B2D-49D1-8CDC-80F85FDB9AD6}" type="pres">
      <dgm:prSet presAssocID="{7F5268C8-7D65-4708-9B68-FBB7DCFA07DD}" presName="hierChild4" presStyleCnt="0"/>
      <dgm:spPr/>
    </dgm:pt>
    <dgm:pt modelId="{17F3621A-8AC8-427C-9BE7-B4CC4A555A4C}" type="pres">
      <dgm:prSet presAssocID="{65BC555F-E5F3-4C58-989F-A5D523841309}" presName="Name37" presStyleLbl="parChTrans1D3" presStyleIdx="0" presStyleCnt="4"/>
      <dgm:spPr/>
      <dgm:t>
        <a:bodyPr/>
        <a:lstStyle/>
        <a:p>
          <a:endParaRPr lang="en-US"/>
        </a:p>
      </dgm:t>
    </dgm:pt>
    <dgm:pt modelId="{96293768-D564-4155-904E-57887A218621}" type="pres">
      <dgm:prSet presAssocID="{FE516ACD-48D1-419D-A554-8E7E094C86F5}" presName="hierRoot2" presStyleCnt="0">
        <dgm:presLayoutVars>
          <dgm:hierBranch val="init"/>
        </dgm:presLayoutVars>
      </dgm:prSet>
      <dgm:spPr/>
    </dgm:pt>
    <dgm:pt modelId="{D3170761-411B-4CB2-9905-0D6F74E38C22}" type="pres">
      <dgm:prSet presAssocID="{FE516ACD-48D1-419D-A554-8E7E094C86F5}" presName="rootComposite" presStyleCnt="0"/>
      <dgm:spPr/>
    </dgm:pt>
    <dgm:pt modelId="{924C63A6-259A-4078-A9CE-C7DD3347B55B}" type="pres">
      <dgm:prSet presAssocID="{FE516ACD-48D1-419D-A554-8E7E094C86F5}" presName="rootText" presStyleLbl="node3" presStyleIdx="0" presStyleCnt="2" custScaleY="14597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49490D22-77E5-4DCD-B8D4-B5203F2B53F7}" type="pres">
      <dgm:prSet presAssocID="{FE516ACD-48D1-419D-A554-8E7E094C86F5}" presName="rootConnector" presStyleLbl="node3" presStyleIdx="0" presStyleCnt="2"/>
      <dgm:spPr/>
      <dgm:t>
        <a:bodyPr/>
        <a:lstStyle/>
        <a:p>
          <a:endParaRPr lang="en-US"/>
        </a:p>
      </dgm:t>
    </dgm:pt>
    <dgm:pt modelId="{65BE0800-63BB-43F8-B543-00ACCD86DEB3}" type="pres">
      <dgm:prSet presAssocID="{FE516ACD-48D1-419D-A554-8E7E094C86F5}" presName="hierChild4" presStyleCnt="0"/>
      <dgm:spPr/>
    </dgm:pt>
    <dgm:pt modelId="{4D821742-7C97-4E59-BD4F-8810B4422424}" type="pres">
      <dgm:prSet presAssocID="{FE516ACD-48D1-419D-A554-8E7E094C86F5}" presName="hierChild5" presStyleCnt="0"/>
      <dgm:spPr/>
    </dgm:pt>
    <dgm:pt modelId="{DF051AC3-50B8-41D3-BDE5-FAD4FDC849D7}" type="pres">
      <dgm:prSet presAssocID="{E96F3D66-E1E6-4A9F-97CC-7756BE957A8D}" presName="Name37" presStyleLbl="parChTrans1D3" presStyleIdx="1" presStyleCnt="4"/>
      <dgm:spPr/>
      <dgm:t>
        <a:bodyPr/>
        <a:lstStyle/>
        <a:p>
          <a:endParaRPr lang="en-US"/>
        </a:p>
      </dgm:t>
    </dgm:pt>
    <dgm:pt modelId="{744D0881-4DEC-4F2F-800B-65180F84F63E}" type="pres">
      <dgm:prSet presAssocID="{EE98793A-C4AF-4D00-9D23-1E7EC1AA402A}" presName="hierRoot2" presStyleCnt="0">
        <dgm:presLayoutVars>
          <dgm:hierBranch val="init"/>
        </dgm:presLayoutVars>
      </dgm:prSet>
      <dgm:spPr/>
    </dgm:pt>
    <dgm:pt modelId="{D589B00F-18C2-4F73-8473-F5BA20CD960C}" type="pres">
      <dgm:prSet presAssocID="{EE98793A-C4AF-4D00-9D23-1E7EC1AA402A}" presName="rootComposite" presStyleCnt="0"/>
      <dgm:spPr/>
    </dgm:pt>
    <dgm:pt modelId="{62DD3A41-C889-458A-ADB5-E38A3C6209FF}" type="pres">
      <dgm:prSet presAssocID="{EE98793A-C4AF-4D00-9D23-1E7EC1AA402A}" presName="rootText" presStyleLbl="node3" presStyleIdx="1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E49FE738-4176-4749-9BEF-28B5CC8782B9}" type="pres">
      <dgm:prSet presAssocID="{EE98793A-C4AF-4D00-9D23-1E7EC1AA402A}" presName="rootConnector" presStyleLbl="node3" presStyleIdx="1" presStyleCnt="2"/>
      <dgm:spPr/>
      <dgm:t>
        <a:bodyPr/>
        <a:lstStyle/>
        <a:p>
          <a:endParaRPr lang="en-US"/>
        </a:p>
      </dgm:t>
    </dgm:pt>
    <dgm:pt modelId="{37D282CC-2762-4382-8C39-A5EF96DF13FF}" type="pres">
      <dgm:prSet presAssocID="{EE98793A-C4AF-4D00-9D23-1E7EC1AA402A}" presName="hierChild4" presStyleCnt="0"/>
      <dgm:spPr/>
    </dgm:pt>
    <dgm:pt modelId="{7DDB78AF-ADF4-4A9E-BDCD-B429AA8EF88F}" type="pres">
      <dgm:prSet presAssocID="{EE98793A-C4AF-4D00-9D23-1E7EC1AA402A}" presName="hierChild5" presStyleCnt="0"/>
      <dgm:spPr/>
    </dgm:pt>
    <dgm:pt modelId="{223B9B22-01CC-4B06-9317-A6732ED3A47D}" type="pres">
      <dgm:prSet presAssocID="{7F5268C8-7D65-4708-9B68-FBB7DCFA07DD}" presName="hierChild5" presStyleCnt="0"/>
      <dgm:spPr/>
    </dgm:pt>
    <dgm:pt modelId="{BC4079E8-748F-4461-BE75-57149A6C6B47}" type="pres">
      <dgm:prSet presAssocID="{B6C957C4-E120-4F9D-AB9B-01A9AB5C351A}" presName="Name37" presStyleLbl="parChTrans1D2" presStyleIdx="1" presStyleCnt="2"/>
      <dgm:spPr/>
      <dgm:t>
        <a:bodyPr/>
        <a:lstStyle/>
        <a:p>
          <a:endParaRPr lang="en-US"/>
        </a:p>
      </dgm:t>
    </dgm:pt>
    <dgm:pt modelId="{3B849FA1-C2CB-41D8-B11E-058C7DD7A4BE}" type="pres">
      <dgm:prSet presAssocID="{B7645129-8AB7-4296-8CC5-5EC8BC7E41DA}" presName="hierRoot2" presStyleCnt="0">
        <dgm:presLayoutVars>
          <dgm:hierBranch val="init"/>
        </dgm:presLayoutVars>
      </dgm:prSet>
      <dgm:spPr/>
    </dgm:pt>
    <dgm:pt modelId="{0487588D-7E31-4CCC-A2BB-DF872EDEFF58}" type="pres">
      <dgm:prSet presAssocID="{B7645129-8AB7-4296-8CC5-5EC8BC7E41DA}" presName="rootComposite" presStyleCnt="0"/>
      <dgm:spPr/>
    </dgm:pt>
    <dgm:pt modelId="{0006DDC8-DD59-4BEF-BF41-CC61BBDAFC3C}" type="pres">
      <dgm:prSet presAssocID="{B7645129-8AB7-4296-8CC5-5EC8BC7E41DA}" presName="rootText" presStyleLbl="node2" presStyleIdx="1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E6BBAD4F-A671-43A2-A629-5E472E214687}" type="pres">
      <dgm:prSet presAssocID="{B7645129-8AB7-4296-8CC5-5EC8BC7E41DA}" presName="rootConnector" presStyleLbl="node2" presStyleIdx="1" presStyleCnt="2"/>
      <dgm:spPr/>
      <dgm:t>
        <a:bodyPr/>
        <a:lstStyle/>
        <a:p>
          <a:endParaRPr lang="en-US"/>
        </a:p>
      </dgm:t>
    </dgm:pt>
    <dgm:pt modelId="{0C236E1D-8155-44E4-92FC-24DDB9C05AB7}" type="pres">
      <dgm:prSet presAssocID="{B7645129-8AB7-4296-8CC5-5EC8BC7E41DA}" presName="hierChild4" presStyleCnt="0"/>
      <dgm:spPr/>
    </dgm:pt>
    <dgm:pt modelId="{9D6976A4-1E90-4F8B-8003-7370F8166D24}" type="pres">
      <dgm:prSet presAssocID="{B7645129-8AB7-4296-8CC5-5EC8BC7E41DA}" presName="hierChild5" presStyleCnt="0"/>
      <dgm:spPr/>
    </dgm:pt>
    <dgm:pt modelId="{78B44251-B256-476C-8436-51FCCE28445B}" type="pres">
      <dgm:prSet presAssocID="{2F81C5E2-3BD5-4896-B748-EB7EE39D618D}" presName="Name111" presStyleLbl="parChTrans1D3" presStyleIdx="2" presStyleCnt="4"/>
      <dgm:spPr/>
      <dgm:t>
        <a:bodyPr/>
        <a:lstStyle/>
        <a:p>
          <a:endParaRPr lang="en-US"/>
        </a:p>
      </dgm:t>
    </dgm:pt>
    <dgm:pt modelId="{AFFE3201-3A49-498F-B1B6-8D5350813F4F}" type="pres">
      <dgm:prSet presAssocID="{0A9F6167-CD9E-47DF-A82A-6CD5213B8184}" presName="hierRoot3" presStyleCnt="0">
        <dgm:presLayoutVars>
          <dgm:hierBranch val="init"/>
        </dgm:presLayoutVars>
      </dgm:prSet>
      <dgm:spPr/>
    </dgm:pt>
    <dgm:pt modelId="{4103C33A-6714-44B3-A4DD-829C4B76B302}" type="pres">
      <dgm:prSet presAssocID="{0A9F6167-CD9E-47DF-A82A-6CD5213B8184}" presName="rootComposite3" presStyleCnt="0"/>
      <dgm:spPr/>
    </dgm:pt>
    <dgm:pt modelId="{8D517DD5-290B-4D46-911D-49205DE1A0A3}" type="pres">
      <dgm:prSet presAssocID="{0A9F6167-CD9E-47DF-A82A-6CD5213B8184}" presName="rootText3" presStyleLbl="asst2" presStyleIdx="0" presStyleCnt="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D903130E-CE07-455A-BA06-CD0BC731A3D1}" type="pres">
      <dgm:prSet presAssocID="{0A9F6167-CD9E-47DF-A82A-6CD5213B8184}" presName="rootConnector3" presStyleLbl="asst2" presStyleIdx="0" presStyleCnt="6"/>
      <dgm:spPr/>
      <dgm:t>
        <a:bodyPr/>
        <a:lstStyle/>
        <a:p>
          <a:endParaRPr lang="en-US"/>
        </a:p>
      </dgm:t>
    </dgm:pt>
    <dgm:pt modelId="{28E696EB-3F5C-4BA6-BFC7-479A6FA96762}" type="pres">
      <dgm:prSet presAssocID="{0A9F6167-CD9E-47DF-A82A-6CD5213B8184}" presName="hierChild6" presStyleCnt="0"/>
      <dgm:spPr/>
    </dgm:pt>
    <dgm:pt modelId="{E6DAAB68-E4E4-44DF-9B66-34D555CA7F0A}" type="pres">
      <dgm:prSet presAssocID="{0A9F6167-CD9E-47DF-A82A-6CD5213B8184}" presName="hierChild7" presStyleCnt="0"/>
      <dgm:spPr/>
    </dgm:pt>
    <dgm:pt modelId="{631EB8E1-6AC0-4914-82E1-81588BB5D4DC}" type="pres">
      <dgm:prSet presAssocID="{7A734DE5-2CC7-4D13-9AF8-8E4EE1640794}" presName="Name111" presStyleLbl="parChTrans1D4" presStyleIdx="0" presStyleCnt="4"/>
      <dgm:spPr/>
      <dgm:t>
        <a:bodyPr/>
        <a:lstStyle/>
        <a:p>
          <a:endParaRPr lang="en-US"/>
        </a:p>
      </dgm:t>
    </dgm:pt>
    <dgm:pt modelId="{8D66F422-BC3A-4FBF-9736-5A684D3B0EE5}" type="pres">
      <dgm:prSet presAssocID="{8B83662C-D2BF-4D69-B43A-58279BAE1A91}" presName="hierRoot3" presStyleCnt="0">
        <dgm:presLayoutVars>
          <dgm:hierBranch val="init"/>
        </dgm:presLayoutVars>
      </dgm:prSet>
      <dgm:spPr/>
    </dgm:pt>
    <dgm:pt modelId="{BF6AF44A-B74F-4EBD-A56D-CE37FB9676E5}" type="pres">
      <dgm:prSet presAssocID="{8B83662C-D2BF-4D69-B43A-58279BAE1A91}" presName="rootComposite3" presStyleCnt="0"/>
      <dgm:spPr/>
    </dgm:pt>
    <dgm:pt modelId="{6BBCD940-7B46-42A1-8AEC-891FCEFD8A03}" type="pres">
      <dgm:prSet presAssocID="{8B83662C-D2BF-4D69-B43A-58279BAE1A91}" presName="rootText3" presStyleLbl="asst2" presStyleIdx="1" presStyleCnt="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90513596-8B56-4092-BF36-70731423743C}" type="pres">
      <dgm:prSet presAssocID="{8B83662C-D2BF-4D69-B43A-58279BAE1A91}" presName="rootConnector3" presStyleLbl="asst2" presStyleIdx="1" presStyleCnt="6"/>
      <dgm:spPr/>
      <dgm:t>
        <a:bodyPr/>
        <a:lstStyle/>
        <a:p>
          <a:endParaRPr lang="en-US"/>
        </a:p>
      </dgm:t>
    </dgm:pt>
    <dgm:pt modelId="{15C19BAC-CD37-46FD-93E0-F8D62CA1FFCC}" type="pres">
      <dgm:prSet presAssocID="{8B83662C-D2BF-4D69-B43A-58279BAE1A91}" presName="hierChild6" presStyleCnt="0"/>
      <dgm:spPr/>
    </dgm:pt>
    <dgm:pt modelId="{6486F34A-A187-469E-9A88-9EC119C0CE91}" type="pres">
      <dgm:prSet presAssocID="{8B83662C-D2BF-4D69-B43A-58279BAE1A91}" presName="hierChild7" presStyleCnt="0"/>
      <dgm:spPr/>
    </dgm:pt>
    <dgm:pt modelId="{66C094EF-9FA0-4DA5-8808-C2AE856E3132}" type="pres">
      <dgm:prSet presAssocID="{CA2A1D9E-AF52-4053-92CB-FA7FD24E0359}" presName="Name111" presStyleLbl="parChTrans1D4" presStyleIdx="1" presStyleCnt="4"/>
      <dgm:spPr/>
      <dgm:t>
        <a:bodyPr/>
        <a:lstStyle/>
        <a:p>
          <a:endParaRPr lang="en-US"/>
        </a:p>
      </dgm:t>
    </dgm:pt>
    <dgm:pt modelId="{E8067418-7C60-4A67-9746-B73CA7B5C2FD}" type="pres">
      <dgm:prSet presAssocID="{C05732A7-D372-4C47-A2D7-C13AF77CA9DE}" presName="hierRoot3" presStyleCnt="0">
        <dgm:presLayoutVars>
          <dgm:hierBranch val="init"/>
        </dgm:presLayoutVars>
      </dgm:prSet>
      <dgm:spPr/>
    </dgm:pt>
    <dgm:pt modelId="{96DF910A-E2C4-4B45-9F17-AF7393CD51CF}" type="pres">
      <dgm:prSet presAssocID="{C05732A7-D372-4C47-A2D7-C13AF77CA9DE}" presName="rootComposite3" presStyleCnt="0"/>
      <dgm:spPr/>
    </dgm:pt>
    <dgm:pt modelId="{1E761CC6-FAB9-419B-9401-049B67C62B9C}" type="pres">
      <dgm:prSet presAssocID="{C05732A7-D372-4C47-A2D7-C13AF77CA9DE}" presName="rootText3" presStyleLbl="asst2" presStyleIdx="2" presStyleCnt="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1E5A6F38-16A3-4FAD-94BE-F356E0CDD095}" type="pres">
      <dgm:prSet presAssocID="{C05732A7-D372-4C47-A2D7-C13AF77CA9DE}" presName="rootConnector3" presStyleLbl="asst2" presStyleIdx="2" presStyleCnt="6"/>
      <dgm:spPr/>
      <dgm:t>
        <a:bodyPr/>
        <a:lstStyle/>
        <a:p>
          <a:endParaRPr lang="en-US"/>
        </a:p>
      </dgm:t>
    </dgm:pt>
    <dgm:pt modelId="{FB89E0F9-4BCA-4400-9DCD-FC446073A100}" type="pres">
      <dgm:prSet presAssocID="{C05732A7-D372-4C47-A2D7-C13AF77CA9DE}" presName="hierChild6" presStyleCnt="0"/>
      <dgm:spPr/>
    </dgm:pt>
    <dgm:pt modelId="{6960616F-1418-456D-82D5-2452D4C1BC42}" type="pres">
      <dgm:prSet presAssocID="{C05732A7-D372-4C47-A2D7-C13AF77CA9DE}" presName="hierChild7" presStyleCnt="0"/>
      <dgm:spPr/>
    </dgm:pt>
    <dgm:pt modelId="{06982FA9-5893-4855-8C6E-996A78566239}" type="pres">
      <dgm:prSet presAssocID="{5598274B-7685-4A68-85AB-5A1212469E23}" presName="Name111" presStyleLbl="parChTrans1D4" presStyleIdx="2" presStyleCnt="4"/>
      <dgm:spPr/>
      <dgm:t>
        <a:bodyPr/>
        <a:lstStyle/>
        <a:p>
          <a:endParaRPr lang="en-US"/>
        </a:p>
      </dgm:t>
    </dgm:pt>
    <dgm:pt modelId="{37A5F4DA-7FC2-424E-AB61-E731BFD89992}" type="pres">
      <dgm:prSet presAssocID="{98B30FF5-0021-41C8-A915-AA58C4B3338B}" presName="hierRoot3" presStyleCnt="0">
        <dgm:presLayoutVars>
          <dgm:hierBranch val="init"/>
        </dgm:presLayoutVars>
      </dgm:prSet>
      <dgm:spPr/>
    </dgm:pt>
    <dgm:pt modelId="{46658345-1C3F-4C9A-8552-102326E09F78}" type="pres">
      <dgm:prSet presAssocID="{98B30FF5-0021-41C8-A915-AA58C4B3338B}" presName="rootComposite3" presStyleCnt="0"/>
      <dgm:spPr/>
    </dgm:pt>
    <dgm:pt modelId="{77EB6798-61C3-45A2-A15B-E96D007B5859}" type="pres">
      <dgm:prSet presAssocID="{98B30FF5-0021-41C8-A915-AA58C4B3338B}" presName="rootText3" presStyleLbl="asst2" presStyleIdx="3" presStyleCnt="6" custScaleY="12289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A835FC51-EC43-45C2-8397-B798C2CC1EAC}" type="pres">
      <dgm:prSet presAssocID="{98B30FF5-0021-41C8-A915-AA58C4B3338B}" presName="rootConnector3" presStyleLbl="asst2" presStyleIdx="3" presStyleCnt="6"/>
      <dgm:spPr/>
      <dgm:t>
        <a:bodyPr/>
        <a:lstStyle/>
        <a:p>
          <a:endParaRPr lang="en-US"/>
        </a:p>
      </dgm:t>
    </dgm:pt>
    <dgm:pt modelId="{8ADE9401-3B47-4756-8F43-ED9DD8EF7BAE}" type="pres">
      <dgm:prSet presAssocID="{98B30FF5-0021-41C8-A915-AA58C4B3338B}" presName="hierChild6" presStyleCnt="0"/>
      <dgm:spPr/>
    </dgm:pt>
    <dgm:pt modelId="{3A7FE4DC-C4F2-485A-9A42-D6D9818B4DAA}" type="pres">
      <dgm:prSet presAssocID="{98B30FF5-0021-41C8-A915-AA58C4B3338B}" presName="hierChild7" presStyleCnt="0"/>
      <dgm:spPr/>
    </dgm:pt>
    <dgm:pt modelId="{375ECF2C-27C8-467D-9D4A-2B4A85C7F29C}" type="pres">
      <dgm:prSet presAssocID="{0ADB0B00-4D4B-4B03-BA08-58838692DDED}" presName="Name111" presStyleLbl="parChTrans1D4" presStyleIdx="3" presStyleCnt="4"/>
      <dgm:spPr/>
      <dgm:t>
        <a:bodyPr/>
        <a:lstStyle/>
        <a:p>
          <a:endParaRPr lang="en-US"/>
        </a:p>
      </dgm:t>
    </dgm:pt>
    <dgm:pt modelId="{74CAE1BB-F5C7-43F6-B45C-264D8AB6C3AA}" type="pres">
      <dgm:prSet presAssocID="{50903ADD-FF28-45A6-956D-0CCA4DF47026}" presName="hierRoot3" presStyleCnt="0">
        <dgm:presLayoutVars>
          <dgm:hierBranch val="init"/>
        </dgm:presLayoutVars>
      </dgm:prSet>
      <dgm:spPr/>
    </dgm:pt>
    <dgm:pt modelId="{D779010D-702E-4DBE-BFA8-96E363622225}" type="pres">
      <dgm:prSet presAssocID="{50903ADD-FF28-45A6-956D-0CCA4DF47026}" presName="rootComposite3" presStyleCnt="0"/>
      <dgm:spPr/>
    </dgm:pt>
    <dgm:pt modelId="{7CA755A3-0282-4356-AAA4-9ECAA32F4FCD}" type="pres">
      <dgm:prSet presAssocID="{50903ADD-FF28-45A6-956D-0CCA4DF47026}" presName="rootText3" presStyleLbl="asst2" presStyleIdx="4" presStyleCnt="6" custScaleY="12481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E65C589E-A8B9-4D8F-B3D3-45A6C4F7FF2A}" type="pres">
      <dgm:prSet presAssocID="{50903ADD-FF28-45A6-956D-0CCA4DF47026}" presName="rootConnector3" presStyleLbl="asst2" presStyleIdx="4" presStyleCnt="6"/>
      <dgm:spPr/>
      <dgm:t>
        <a:bodyPr/>
        <a:lstStyle/>
        <a:p>
          <a:endParaRPr lang="en-US"/>
        </a:p>
      </dgm:t>
    </dgm:pt>
    <dgm:pt modelId="{1F18754C-076D-49A0-9978-7EF4A046307D}" type="pres">
      <dgm:prSet presAssocID="{50903ADD-FF28-45A6-956D-0CCA4DF47026}" presName="hierChild6" presStyleCnt="0"/>
      <dgm:spPr/>
    </dgm:pt>
    <dgm:pt modelId="{F12FF176-8ED5-4509-9A5B-A4056F368F1A}" type="pres">
      <dgm:prSet presAssocID="{50903ADD-FF28-45A6-956D-0CCA4DF47026}" presName="hierChild7" presStyleCnt="0"/>
      <dgm:spPr/>
    </dgm:pt>
    <dgm:pt modelId="{79659030-840A-412D-B80A-F447C500E252}" type="pres">
      <dgm:prSet presAssocID="{6C4D6CCC-855A-4D02-B494-E1F9C3630352}" presName="Name111" presStyleLbl="parChTrans1D3" presStyleIdx="3" presStyleCnt="4"/>
      <dgm:spPr/>
      <dgm:t>
        <a:bodyPr/>
        <a:lstStyle/>
        <a:p>
          <a:endParaRPr lang="en-US"/>
        </a:p>
      </dgm:t>
    </dgm:pt>
    <dgm:pt modelId="{D65E5BC3-A6C1-4387-89B7-CBFA1ED8820F}" type="pres">
      <dgm:prSet presAssocID="{B052C5D9-5837-4F04-A094-1ADE44E1054C}" presName="hierRoot3" presStyleCnt="0">
        <dgm:presLayoutVars>
          <dgm:hierBranch val="init"/>
        </dgm:presLayoutVars>
      </dgm:prSet>
      <dgm:spPr/>
    </dgm:pt>
    <dgm:pt modelId="{316F81E8-439F-465B-B83F-9F36739FA721}" type="pres">
      <dgm:prSet presAssocID="{B052C5D9-5837-4F04-A094-1ADE44E1054C}" presName="rootComposite3" presStyleCnt="0"/>
      <dgm:spPr/>
    </dgm:pt>
    <dgm:pt modelId="{6A28DD3E-11E3-4E93-BFCC-56A0DD896E45}" type="pres">
      <dgm:prSet presAssocID="{B052C5D9-5837-4F04-A094-1ADE44E1054C}" presName="rootText3" presStyleLbl="asst2" presStyleIdx="5" presStyleCnt="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594196A6-4E16-4A79-B8AE-5B88FE491BA0}" type="pres">
      <dgm:prSet presAssocID="{B052C5D9-5837-4F04-A094-1ADE44E1054C}" presName="rootConnector3" presStyleLbl="asst2" presStyleIdx="5" presStyleCnt="6"/>
      <dgm:spPr/>
      <dgm:t>
        <a:bodyPr/>
        <a:lstStyle/>
        <a:p>
          <a:endParaRPr lang="en-US"/>
        </a:p>
      </dgm:t>
    </dgm:pt>
    <dgm:pt modelId="{197271FF-52DA-4694-8075-7CE9DC017E48}" type="pres">
      <dgm:prSet presAssocID="{B052C5D9-5837-4F04-A094-1ADE44E1054C}" presName="hierChild6" presStyleCnt="0"/>
      <dgm:spPr/>
    </dgm:pt>
    <dgm:pt modelId="{CD270862-272F-4181-BBA8-6375C27F1683}" type="pres">
      <dgm:prSet presAssocID="{B052C5D9-5837-4F04-A094-1ADE44E1054C}" presName="hierChild7" presStyleCnt="0"/>
      <dgm:spPr/>
    </dgm:pt>
    <dgm:pt modelId="{339D8329-315A-4795-BAB0-B44737464ED5}" type="pres">
      <dgm:prSet presAssocID="{DEFD0ABC-76E5-46F2-8DB5-5466258F0D51}" presName="hierChild3" presStyleCnt="0"/>
      <dgm:spPr/>
    </dgm:pt>
  </dgm:ptLst>
  <dgm:cxnLst>
    <dgm:cxn modelId="{5614E21E-839F-4A07-BC69-E3B37BAED550}" srcId="{C05732A7-D372-4C47-A2D7-C13AF77CA9DE}" destId="{50903ADD-FF28-45A6-956D-0CCA4DF47026}" srcOrd="1" destOrd="0" parTransId="{0ADB0B00-4D4B-4B03-BA08-58838692DDED}" sibTransId="{8C89929F-5273-430C-BED8-46D0D8ACD559}"/>
    <dgm:cxn modelId="{3845A003-7997-4F7B-91B0-BAB7D28C8915}" type="presOf" srcId="{EE98793A-C4AF-4D00-9D23-1E7EC1AA402A}" destId="{62DD3A41-C889-458A-ADB5-E38A3C6209FF}" srcOrd="0" destOrd="0" presId="urn:microsoft.com/office/officeart/2005/8/layout/orgChart1"/>
    <dgm:cxn modelId="{BE3BDE77-8AF6-4F24-8288-5A583C8D591A}" type="presOf" srcId="{6C4D6CCC-855A-4D02-B494-E1F9C3630352}" destId="{79659030-840A-412D-B80A-F447C500E252}" srcOrd="0" destOrd="0" presId="urn:microsoft.com/office/officeart/2005/8/layout/orgChart1"/>
    <dgm:cxn modelId="{9FDBBE08-C28B-4A57-BBBA-B33A8D99142E}" type="presOf" srcId="{7A734DE5-2CC7-4D13-9AF8-8E4EE1640794}" destId="{631EB8E1-6AC0-4914-82E1-81588BB5D4DC}" srcOrd="0" destOrd="0" presId="urn:microsoft.com/office/officeart/2005/8/layout/orgChart1"/>
    <dgm:cxn modelId="{45872B69-762C-44D2-8920-8819938D5F9B}" srcId="{7F5268C8-7D65-4708-9B68-FBB7DCFA07DD}" destId="{FE516ACD-48D1-419D-A554-8E7E094C86F5}" srcOrd="0" destOrd="0" parTransId="{65BC555F-E5F3-4C58-989F-A5D523841309}" sibTransId="{113697A2-5C28-46C8-B9E9-CDE96A5B1332}"/>
    <dgm:cxn modelId="{EB23C399-7464-4AB2-9519-05CE6DF2A2A5}" type="presOf" srcId="{5598274B-7685-4A68-85AB-5A1212469E23}" destId="{06982FA9-5893-4855-8C6E-996A78566239}" srcOrd="0" destOrd="0" presId="urn:microsoft.com/office/officeart/2005/8/layout/orgChart1"/>
    <dgm:cxn modelId="{5ED808AA-620D-4A7B-B93C-C061B4C6031D}" type="presOf" srcId="{EE98793A-C4AF-4D00-9D23-1E7EC1AA402A}" destId="{E49FE738-4176-4749-9BEF-28B5CC8782B9}" srcOrd="1" destOrd="0" presId="urn:microsoft.com/office/officeart/2005/8/layout/orgChart1"/>
    <dgm:cxn modelId="{B3D041AC-3D98-47EF-BD03-E26ED0F56BB7}" type="presOf" srcId="{65BC555F-E5F3-4C58-989F-A5D523841309}" destId="{17F3621A-8AC8-427C-9BE7-B4CC4A555A4C}" srcOrd="0" destOrd="0" presId="urn:microsoft.com/office/officeart/2005/8/layout/orgChart1"/>
    <dgm:cxn modelId="{CCDA9B4F-F2EC-4DB0-9C68-FA08ABC02E1C}" type="presOf" srcId="{CA2A1D9E-AF52-4053-92CB-FA7FD24E0359}" destId="{66C094EF-9FA0-4DA5-8808-C2AE856E3132}" srcOrd="0" destOrd="0" presId="urn:microsoft.com/office/officeart/2005/8/layout/orgChart1"/>
    <dgm:cxn modelId="{40905806-C936-43AF-995B-12399D5A2533}" type="presOf" srcId="{B6C957C4-E120-4F9D-AB9B-01A9AB5C351A}" destId="{BC4079E8-748F-4461-BE75-57149A6C6B47}" srcOrd="0" destOrd="0" presId="urn:microsoft.com/office/officeart/2005/8/layout/orgChart1"/>
    <dgm:cxn modelId="{836B3C04-B65C-4FE0-A435-D9CA1EFF88D5}" srcId="{C05732A7-D372-4C47-A2D7-C13AF77CA9DE}" destId="{98B30FF5-0021-41C8-A915-AA58C4B3338B}" srcOrd="0" destOrd="0" parTransId="{5598274B-7685-4A68-85AB-5A1212469E23}" sibTransId="{F074B0D9-009E-44ED-A05F-613050D0BFF0}"/>
    <dgm:cxn modelId="{0F313175-A6C2-4D2B-88A1-6F32BC01D104}" srcId="{0A9F6167-CD9E-47DF-A82A-6CD5213B8184}" destId="{8B83662C-D2BF-4D69-B43A-58279BAE1A91}" srcOrd="0" destOrd="0" parTransId="{7A734DE5-2CC7-4D13-9AF8-8E4EE1640794}" sibTransId="{6FD2E769-9BD1-462C-8C7A-9D3F854636C0}"/>
    <dgm:cxn modelId="{A19AFD92-2034-4D90-8668-7E70B810A271}" srcId="{97F4FBBC-BF17-4212-8E90-BBE54FCAAE30}" destId="{DEFD0ABC-76E5-46F2-8DB5-5466258F0D51}" srcOrd="0" destOrd="0" parTransId="{6D0B49E3-11A5-4017-9687-09D8BC102934}" sibTransId="{2CC656B3-FD4D-48F2-B49A-434837567F08}"/>
    <dgm:cxn modelId="{18984DBC-022C-45F9-B4F5-1AAD51C9435A}" type="presOf" srcId="{0A9F6167-CD9E-47DF-A82A-6CD5213B8184}" destId="{D903130E-CE07-455A-BA06-CD0BC731A3D1}" srcOrd="1" destOrd="0" presId="urn:microsoft.com/office/officeart/2005/8/layout/orgChart1"/>
    <dgm:cxn modelId="{89EE5937-1AC5-4B89-B874-54ADAFC1AA05}" type="presOf" srcId="{B052C5D9-5837-4F04-A094-1ADE44E1054C}" destId="{6A28DD3E-11E3-4E93-BFCC-56A0DD896E45}" srcOrd="0" destOrd="0" presId="urn:microsoft.com/office/officeart/2005/8/layout/orgChart1"/>
    <dgm:cxn modelId="{735F35C0-0F53-408E-BD2D-115081FFA936}" type="presOf" srcId="{E96F3D66-E1E6-4A9F-97CC-7756BE957A8D}" destId="{DF051AC3-50B8-41D3-BDE5-FAD4FDC849D7}" srcOrd="0" destOrd="0" presId="urn:microsoft.com/office/officeart/2005/8/layout/orgChart1"/>
    <dgm:cxn modelId="{96C1E655-A8FC-461A-B2FD-71E123B87E8B}" srcId="{DEFD0ABC-76E5-46F2-8DB5-5466258F0D51}" destId="{7F5268C8-7D65-4708-9B68-FBB7DCFA07DD}" srcOrd="0" destOrd="0" parTransId="{D0D879D7-3FE2-4506-8251-E337CD7C8AE6}" sibTransId="{3887F05E-F5F9-4B18-B06C-6A4627F56C09}"/>
    <dgm:cxn modelId="{E54EFCD2-DF75-4D0C-BFAE-D77A669BC4F4}" type="presOf" srcId="{2F81C5E2-3BD5-4896-B748-EB7EE39D618D}" destId="{78B44251-B256-476C-8436-51FCCE28445B}" srcOrd="0" destOrd="0" presId="urn:microsoft.com/office/officeart/2005/8/layout/orgChart1"/>
    <dgm:cxn modelId="{C76332E9-5962-4568-883B-B2F08E58F010}" type="presOf" srcId="{7F5268C8-7D65-4708-9B68-FBB7DCFA07DD}" destId="{D89425F2-45D1-4366-80DC-5FC8039F6FAF}" srcOrd="1" destOrd="0" presId="urn:microsoft.com/office/officeart/2005/8/layout/orgChart1"/>
    <dgm:cxn modelId="{22DCFEAA-060A-4487-B14F-70CBAF6DBE67}" srcId="{B7645129-8AB7-4296-8CC5-5EC8BC7E41DA}" destId="{0A9F6167-CD9E-47DF-A82A-6CD5213B8184}" srcOrd="0" destOrd="0" parTransId="{2F81C5E2-3BD5-4896-B748-EB7EE39D618D}" sibTransId="{D2A84814-A235-4AED-9A0A-9907C2381EAE}"/>
    <dgm:cxn modelId="{83C5C92C-30AC-4B6E-BD81-DA4C0DB5617C}" type="presOf" srcId="{B7645129-8AB7-4296-8CC5-5EC8BC7E41DA}" destId="{E6BBAD4F-A671-43A2-A629-5E472E214687}" srcOrd="1" destOrd="0" presId="urn:microsoft.com/office/officeart/2005/8/layout/orgChart1"/>
    <dgm:cxn modelId="{99E6328F-FA2B-4833-9B2E-930B096E674A}" type="presOf" srcId="{97F4FBBC-BF17-4212-8E90-BBE54FCAAE30}" destId="{6AA01306-7DCB-4E35-8705-8B2D90129612}" srcOrd="0" destOrd="0" presId="urn:microsoft.com/office/officeart/2005/8/layout/orgChart1"/>
    <dgm:cxn modelId="{E9552106-1585-4305-AFFF-BC3FD7161507}" srcId="{DEFD0ABC-76E5-46F2-8DB5-5466258F0D51}" destId="{B7645129-8AB7-4296-8CC5-5EC8BC7E41DA}" srcOrd="1" destOrd="0" parTransId="{B6C957C4-E120-4F9D-AB9B-01A9AB5C351A}" sibTransId="{CE8645BF-49D1-4A2F-BFFB-2EB081315D4F}"/>
    <dgm:cxn modelId="{A0A78B06-AF67-4937-8999-32AB7AB32C69}" type="presOf" srcId="{50903ADD-FF28-45A6-956D-0CCA4DF47026}" destId="{E65C589E-A8B9-4D8F-B3D3-45A6C4F7FF2A}" srcOrd="1" destOrd="0" presId="urn:microsoft.com/office/officeart/2005/8/layout/orgChart1"/>
    <dgm:cxn modelId="{5F44736D-2599-494A-8789-3FF6E5307DDD}" type="presOf" srcId="{B7645129-8AB7-4296-8CC5-5EC8BC7E41DA}" destId="{0006DDC8-DD59-4BEF-BF41-CC61BBDAFC3C}" srcOrd="0" destOrd="0" presId="urn:microsoft.com/office/officeart/2005/8/layout/orgChart1"/>
    <dgm:cxn modelId="{273AD6DE-85E0-441C-A2B4-4E8CDD2E6D8A}" type="presOf" srcId="{8B83662C-D2BF-4D69-B43A-58279BAE1A91}" destId="{6BBCD940-7B46-42A1-8AEC-891FCEFD8A03}" srcOrd="0" destOrd="0" presId="urn:microsoft.com/office/officeart/2005/8/layout/orgChart1"/>
    <dgm:cxn modelId="{9519F516-EC56-41CC-B4F9-66DA91B881F7}" type="presOf" srcId="{FE516ACD-48D1-419D-A554-8E7E094C86F5}" destId="{924C63A6-259A-4078-A9CE-C7DD3347B55B}" srcOrd="0" destOrd="0" presId="urn:microsoft.com/office/officeart/2005/8/layout/orgChart1"/>
    <dgm:cxn modelId="{C82AE3E2-5359-4579-93AF-45D7107A4EEF}" type="presOf" srcId="{98B30FF5-0021-41C8-A915-AA58C4B3338B}" destId="{77EB6798-61C3-45A2-A15B-E96D007B5859}" srcOrd="0" destOrd="0" presId="urn:microsoft.com/office/officeart/2005/8/layout/orgChart1"/>
    <dgm:cxn modelId="{3DB06661-1678-4A6F-9494-1EE6D7BD7651}" type="presOf" srcId="{0A9F6167-CD9E-47DF-A82A-6CD5213B8184}" destId="{8D517DD5-290B-4D46-911D-49205DE1A0A3}" srcOrd="0" destOrd="0" presId="urn:microsoft.com/office/officeart/2005/8/layout/orgChart1"/>
    <dgm:cxn modelId="{26E2700E-E7E9-4065-B79D-0937FC2B3187}" type="presOf" srcId="{D0D879D7-3FE2-4506-8251-E337CD7C8AE6}" destId="{A27F726D-0071-4882-993E-88D6324E537A}" srcOrd="0" destOrd="0" presId="urn:microsoft.com/office/officeart/2005/8/layout/orgChart1"/>
    <dgm:cxn modelId="{05060084-C4D3-4313-AC39-B42E3E4633B9}" srcId="{0A9F6167-CD9E-47DF-A82A-6CD5213B8184}" destId="{C05732A7-D372-4C47-A2D7-C13AF77CA9DE}" srcOrd="1" destOrd="0" parTransId="{CA2A1D9E-AF52-4053-92CB-FA7FD24E0359}" sibTransId="{7C5FEEC6-F3DC-4BEC-9A51-BB492C0A2A4F}"/>
    <dgm:cxn modelId="{DEC8A617-CB7D-4877-B7AE-41A300CD6735}" type="presOf" srcId="{C05732A7-D372-4C47-A2D7-C13AF77CA9DE}" destId="{1E5A6F38-16A3-4FAD-94BE-F356E0CDD095}" srcOrd="1" destOrd="0" presId="urn:microsoft.com/office/officeart/2005/8/layout/orgChart1"/>
    <dgm:cxn modelId="{BE596F95-074A-490D-9A37-A8E584511ED4}" type="presOf" srcId="{DEFD0ABC-76E5-46F2-8DB5-5466258F0D51}" destId="{74B84E38-5C00-47F1-A48A-8ABDE0BD7651}" srcOrd="1" destOrd="0" presId="urn:microsoft.com/office/officeart/2005/8/layout/orgChart1"/>
    <dgm:cxn modelId="{F12ABF1C-DF7A-4F4E-8518-372203392B72}" type="presOf" srcId="{B052C5D9-5837-4F04-A094-1ADE44E1054C}" destId="{594196A6-4E16-4A79-B8AE-5B88FE491BA0}" srcOrd="1" destOrd="0" presId="urn:microsoft.com/office/officeart/2005/8/layout/orgChart1"/>
    <dgm:cxn modelId="{733B15A8-4CBB-4224-A559-29C99F004CAD}" type="presOf" srcId="{C05732A7-D372-4C47-A2D7-C13AF77CA9DE}" destId="{1E761CC6-FAB9-419B-9401-049B67C62B9C}" srcOrd="0" destOrd="0" presId="urn:microsoft.com/office/officeart/2005/8/layout/orgChart1"/>
    <dgm:cxn modelId="{351054EF-C974-46F6-847A-138B3DC20D33}" type="presOf" srcId="{8B83662C-D2BF-4D69-B43A-58279BAE1A91}" destId="{90513596-8B56-4092-BF36-70731423743C}" srcOrd="1" destOrd="0" presId="urn:microsoft.com/office/officeart/2005/8/layout/orgChart1"/>
    <dgm:cxn modelId="{C558A7B5-90D8-4D80-9040-DAEB88658373}" type="presOf" srcId="{DEFD0ABC-76E5-46F2-8DB5-5466258F0D51}" destId="{E64A56F0-038E-4F89-89C1-FAF0238B3B77}" srcOrd="0" destOrd="0" presId="urn:microsoft.com/office/officeart/2005/8/layout/orgChart1"/>
    <dgm:cxn modelId="{672B5DEE-B491-42F2-863F-3054963CC190}" srcId="{B7645129-8AB7-4296-8CC5-5EC8BC7E41DA}" destId="{B052C5D9-5837-4F04-A094-1ADE44E1054C}" srcOrd="1" destOrd="0" parTransId="{6C4D6CCC-855A-4D02-B494-E1F9C3630352}" sibTransId="{B29B1317-6023-4492-9C07-128D3A64575C}"/>
    <dgm:cxn modelId="{454E95E4-D31D-4EA6-B3DF-AA8EDD88706D}" type="presOf" srcId="{7F5268C8-7D65-4708-9B68-FBB7DCFA07DD}" destId="{231B3FCF-9ABD-4C51-A549-B8E0015369CA}" srcOrd="0" destOrd="0" presId="urn:microsoft.com/office/officeart/2005/8/layout/orgChart1"/>
    <dgm:cxn modelId="{42B012CC-4582-4AA8-B1AD-0BECA5152B4C}" type="presOf" srcId="{98B30FF5-0021-41C8-A915-AA58C4B3338B}" destId="{A835FC51-EC43-45C2-8397-B798C2CC1EAC}" srcOrd="1" destOrd="0" presId="urn:microsoft.com/office/officeart/2005/8/layout/orgChart1"/>
    <dgm:cxn modelId="{BF88A612-0F2E-4CFF-AE1C-0EF2DD08C1E1}" type="presOf" srcId="{50903ADD-FF28-45A6-956D-0CCA4DF47026}" destId="{7CA755A3-0282-4356-AAA4-9ECAA32F4FCD}" srcOrd="0" destOrd="0" presId="urn:microsoft.com/office/officeart/2005/8/layout/orgChart1"/>
    <dgm:cxn modelId="{FF0AE625-4146-469B-BB6D-B793817C99CB}" srcId="{7F5268C8-7D65-4708-9B68-FBB7DCFA07DD}" destId="{EE98793A-C4AF-4D00-9D23-1E7EC1AA402A}" srcOrd="1" destOrd="0" parTransId="{E96F3D66-E1E6-4A9F-97CC-7756BE957A8D}" sibTransId="{9FB4C6DC-F956-4335-9456-E0CE1593C905}"/>
    <dgm:cxn modelId="{2D500694-2F0C-4541-9C16-E4E3CBE87EBA}" type="presOf" srcId="{FE516ACD-48D1-419D-A554-8E7E094C86F5}" destId="{49490D22-77E5-4DCD-B8D4-B5203F2B53F7}" srcOrd="1" destOrd="0" presId="urn:microsoft.com/office/officeart/2005/8/layout/orgChart1"/>
    <dgm:cxn modelId="{7335FFB5-C952-48C1-8A73-357B14C40CD5}" type="presOf" srcId="{0ADB0B00-4D4B-4B03-BA08-58838692DDED}" destId="{375ECF2C-27C8-467D-9D4A-2B4A85C7F29C}" srcOrd="0" destOrd="0" presId="urn:microsoft.com/office/officeart/2005/8/layout/orgChart1"/>
    <dgm:cxn modelId="{9446C895-E101-4978-9B6C-521D724E2285}" type="presParOf" srcId="{6AA01306-7DCB-4E35-8705-8B2D90129612}" destId="{580E0C47-4595-4762-8727-3714898692A0}" srcOrd="0" destOrd="0" presId="urn:microsoft.com/office/officeart/2005/8/layout/orgChart1"/>
    <dgm:cxn modelId="{D8D64CF3-FA2C-4337-A37F-C4DFC8189B5C}" type="presParOf" srcId="{580E0C47-4595-4762-8727-3714898692A0}" destId="{E69D088A-5A55-4206-B960-B6EBAFB2B637}" srcOrd="0" destOrd="0" presId="urn:microsoft.com/office/officeart/2005/8/layout/orgChart1"/>
    <dgm:cxn modelId="{CB4D527A-0BF3-4972-84A1-15E65E675A2C}" type="presParOf" srcId="{E69D088A-5A55-4206-B960-B6EBAFB2B637}" destId="{E64A56F0-038E-4F89-89C1-FAF0238B3B77}" srcOrd="0" destOrd="0" presId="urn:microsoft.com/office/officeart/2005/8/layout/orgChart1"/>
    <dgm:cxn modelId="{EA36BC54-F5F7-4B15-AA78-E0CFF902127C}" type="presParOf" srcId="{E69D088A-5A55-4206-B960-B6EBAFB2B637}" destId="{74B84E38-5C00-47F1-A48A-8ABDE0BD7651}" srcOrd="1" destOrd="0" presId="urn:microsoft.com/office/officeart/2005/8/layout/orgChart1"/>
    <dgm:cxn modelId="{0634E11B-557E-4EB6-A948-CF95F19ED3EB}" type="presParOf" srcId="{580E0C47-4595-4762-8727-3714898692A0}" destId="{48401C91-F1EF-49A0-AAFF-184B57FB8974}" srcOrd="1" destOrd="0" presId="urn:microsoft.com/office/officeart/2005/8/layout/orgChart1"/>
    <dgm:cxn modelId="{590F41A0-014D-41CC-9B85-51653D4C69D1}" type="presParOf" srcId="{48401C91-F1EF-49A0-AAFF-184B57FB8974}" destId="{A27F726D-0071-4882-993E-88D6324E537A}" srcOrd="0" destOrd="0" presId="urn:microsoft.com/office/officeart/2005/8/layout/orgChart1"/>
    <dgm:cxn modelId="{86FE1FDD-0927-4447-BA86-20E36CFC23A3}" type="presParOf" srcId="{48401C91-F1EF-49A0-AAFF-184B57FB8974}" destId="{288DE6E4-5D39-4D62-AF10-E0EEE2353A7B}" srcOrd="1" destOrd="0" presId="urn:microsoft.com/office/officeart/2005/8/layout/orgChart1"/>
    <dgm:cxn modelId="{9677DE23-8501-4ED0-8E0A-400E934308BF}" type="presParOf" srcId="{288DE6E4-5D39-4D62-AF10-E0EEE2353A7B}" destId="{AC86FE10-DB81-4EB6-B628-B179D255F347}" srcOrd="0" destOrd="0" presId="urn:microsoft.com/office/officeart/2005/8/layout/orgChart1"/>
    <dgm:cxn modelId="{B6614563-9FB4-4ADD-8973-CB05CE1A87C1}" type="presParOf" srcId="{AC86FE10-DB81-4EB6-B628-B179D255F347}" destId="{231B3FCF-9ABD-4C51-A549-B8E0015369CA}" srcOrd="0" destOrd="0" presId="urn:microsoft.com/office/officeart/2005/8/layout/orgChart1"/>
    <dgm:cxn modelId="{E098750A-DCB0-4774-89A6-24EF837B661A}" type="presParOf" srcId="{AC86FE10-DB81-4EB6-B628-B179D255F347}" destId="{D89425F2-45D1-4366-80DC-5FC8039F6FAF}" srcOrd="1" destOrd="0" presId="urn:microsoft.com/office/officeart/2005/8/layout/orgChart1"/>
    <dgm:cxn modelId="{C61CFE3D-CA14-463E-A66D-3EC7BCF1B44F}" type="presParOf" srcId="{288DE6E4-5D39-4D62-AF10-E0EEE2353A7B}" destId="{CF43A0BF-2B2D-49D1-8CDC-80F85FDB9AD6}" srcOrd="1" destOrd="0" presId="urn:microsoft.com/office/officeart/2005/8/layout/orgChart1"/>
    <dgm:cxn modelId="{D8AC7FF6-1BFF-47C7-9AD1-43B095E5C208}" type="presParOf" srcId="{CF43A0BF-2B2D-49D1-8CDC-80F85FDB9AD6}" destId="{17F3621A-8AC8-427C-9BE7-B4CC4A555A4C}" srcOrd="0" destOrd="0" presId="urn:microsoft.com/office/officeart/2005/8/layout/orgChart1"/>
    <dgm:cxn modelId="{E7BD2007-FBF1-4B03-AACF-DE1B054B7275}" type="presParOf" srcId="{CF43A0BF-2B2D-49D1-8CDC-80F85FDB9AD6}" destId="{96293768-D564-4155-904E-57887A218621}" srcOrd="1" destOrd="0" presId="urn:microsoft.com/office/officeart/2005/8/layout/orgChart1"/>
    <dgm:cxn modelId="{E4B2E4C2-20CA-4DD4-B1DD-170AD4453EE8}" type="presParOf" srcId="{96293768-D564-4155-904E-57887A218621}" destId="{D3170761-411B-4CB2-9905-0D6F74E38C22}" srcOrd="0" destOrd="0" presId="urn:microsoft.com/office/officeart/2005/8/layout/orgChart1"/>
    <dgm:cxn modelId="{9EDEE82A-9236-489A-9E67-0C8C4165E458}" type="presParOf" srcId="{D3170761-411B-4CB2-9905-0D6F74E38C22}" destId="{924C63A6-259A-4078-A9CE-C7DD3347B55B}" srcOrd="0" destOrd="0" presId="urn:microsoft.com/office/officeart/2005/8/layout/orgChart1"/>
    <dgm:cxn modelId="{41EA5788-D768-4221-B1DC-81D678DE6592}" type="presParOf" srcId="{D3170761-411B-4CB2-9905-0D6F74E38C22}" destId="{49490D22-77E5-4DCD-B8D4-B5203F2B53F7}" srcOrd="1" destOrd="0" presId="urn:microsoft.com/office/officeart/2005/8/layout/orgChart1"/>
    <dgm:cxn modelId="{E4A96152-7ECC-434F-B1F9-1E5C3D33A681}" type="presParOf" srcId="{96293768-D564-4155-904E-57887A218621}" destId="{65BE0800-63BB-43F8-B543-00ACCD86DEB3}" srcOrd="1" destOrd="0" presId="urn:microsoft.com/office/officeart/2005/8/layout/orgChart1"/>
    <dgm:cxn modelId="{4D7592ED-5E3A-45C4-BAF3-ED96898BC2BF}" type="presParOf" srcId="{96293768-D564-4155-904E-57887A218621}" destId="{4D821742-7C97-4E59-BD4F-8810B4422424}" srcOrd="2" destOrd="0" presId="urn:microsoft.com/office/officeart/2005/8/layout/orgChart1"/>
    <dgm:cxn modelId="{F0200C1A-63C5-45E7-8371-5C00D3EB1335}" type="presParOf" srcId="{CF43A0BF-2B2D-49D1-8CDC-80F85FDB9AD6}" destId="{DF051AC3-50B8-41D3-BDE5-FAD4FDC849D7}" srcOrd="2" destOrd="0" presId="urn:microsoft.com/office/officeart/2005/8/layout/orgChart1"/>
    <dgm:cxn modelId="{54755564-D4A2-4BFC-A35A-42AFD82F98C7}" type="presParOf" srcId="{CF43A0BF-2B2D-49D1-8CDC-80F85FDB9AD6}" destId="{744D0881-4DEC-4F2F-800B-65180F84F63E}" srcOrd="3" destOrd="0" presId="urn:microsoft.com/office/officeart/2005/8/layout/orgChart1"/>
    <dgm:cxn modelId="{51555FD2-9564-40E5-A023-7FB38DDA369B}" type="presParOf" srcId="{744D0881-4DEC-4F2F-800B-65180F84F63E}" destId="{D589B00F-18C2-4F73-8473-F5BA20CD960C}" srcOrd="0" destOrd="0" presId="urn:microsoft.com/office/officeart/2005/8/layout/orgChart1"/>
    <dgm:cxn modelId="{8563F862-C51D-4126-BF1F-0FD91D2FEA49}" type="presParOf" srcId="{D589B00F-18C2-4F73-8473-F5BA20CD960C}" destId="{62DD3A41-C889-458A-ADB5-E38A3C6209FF}" srcOrd="0" destOrd="0" presId="urn:microsoft.com/office/officeart/2005/8/layout/orgChart1"/>
    <dgm:cxn modelId="{D71D9F10-23D8-46D0-8CFD-D2210EBE6DA1}" type="presParOf" srcId="{D589B00F-18C2-4F73-8473-F5BA20CD960C}" destId="{E49FE738-4176-4749-9BEF-28B5CC8782B9}" srcOrd="1" destOrd="0" presId="urn:microsoft.com/office/officeart/2005/8/layout/orgChart1"/>
    <dgm:cxn modelId="{CF0DDE9A-5657-49FD-83E1-9D513FBDCF1C}" type="presParOf" srcId="{744D0881-4DEC-4F2F-800B-65180F84F63E}" destId="{37D282CC-2762-4382-8C39-A5EF96DF13FF}" srcOrd="1" destOrd="0" presId="urn:microsoft.com/office/officeart/2005/8/layout/orgChart1"/>
    <dgm:cxn modelId="{B2A5DE74-5FA1-4EF3-B80F-CAC47A794C76}" type="presParOf" srcId="{744D0881-4DEC-4F2F-800B-65180F84F63E}" destId="{7DDB78AF-ADF4-4A9E-BDCD-B429AA8EF88F}" srcOrd="2" destOrd="0" presId="urn:microsoft.com/office/officeart/2005/8/layout/orgChart1"/>
    <dgm:cxn modelId="{D0A18B4C-2B32-4F81-B839-08D6F6E3CFA8}" type="presParOf" srcId="{288DE6E4-5D39-4D62-AF10-E0EEE2353A7B}" destId="{223B9B22-01CC-4B06-9317-A6732ED3A47D}" srcOrd="2" destOrd="0" presId="urn:microsoft.com/office/officeart/2005/8/layout/orgChart1"/>
    <dgm:cxn modelId="{EDF0F481-030C-49C0-87FF-CDDA0171A844}" type="presParOf" srcId="{48401C91-F1EF-49A0-AAFF-184B57FB8974}" destId="{BC4079E8-748F-4461-BE75-57149A6C6B47}" srcOrd="2" destOrd="0" presId="urn:microsoft.com/office/officeart/2005/8/layout/orgChart1"/>
    <dgm:cxn modelId="{06EE12AB-74AB-4353-AAEC-A5B03B4F93A4}" type="presParOf" srcId="{48401C91-F1EF-49A0-AAFF-184B57FB8974}" destId="{3B849FA1-C2CB-41D8-B11E-058C7DD7A4BE}" srcOrd="3" destOrd="0" presId="urn:microsoft.com/office/officeart/2005/8/layout/orgChart1"/>
    <dgm:cxn modelId="{01B68F9B-9ABE-48CF-8F10-B53E32C1CDCF}" type="presParOf" srcId="{3B849FA1-C2CB-41D8-B11E-058C7DD7A4BE}" destId="{0487588D-7E31-4CCC-A2BB-DF872EDEFF58}" srcOrd="0" destOrd="0" presId="urn:microsoft.com/office/officeart/2005/8/layout/orgChart1"/>
    <dgm:cxn modelId="{3D63A5AD-51AF-46DA-8457-1870575FAC46}" type="presParOf" srcId="{0487588D-7E31-4CCC-A2BB-DF872EDEFF58}" destId="{0006DDC8-DD59-4BEF-BF41-CC61BBDAFC3C}" srcOrd="0" destOrd="0" presId="urn:microsoft.com/office/officeart/2005/8/layout/orgChart1"/>
    <dgm:cxn modelId="{0C364469-E817-4E56-9476-82BBD68E9220}" type="presParOf" srcId="{0487588D-7E31-4CCC-A2BB-DF872EDEFF58}" destId="{E6BBAD4F-A671-43A2-A629-5E472E214687}" srcOrd="1" destOrd="0" presId="urn:microsoft.com/office/officeart/2005/8/layout/orgChart1"/>
    <dgm:cxn modelId="{A8206A42-2E8E-412B-9EA9-44475C39C075}" type="presParOf" srcId="{3B849FA1-C2CB-41D8-B11E-058C7DD7A4BE}" destId="{0C236E1D-8155-44E4-92FC-24DDB9C05AB7}" srcOrd="1" destOrd="0" presId="urn:microsoft.com/office/officeart/2005/8/layout/orgChart1"/>
    <dgm:cxn modelId="{3C3C3205-3CE8-4BC4-806D-686F0A9B6074}" type="presParOf" srcId="{3B849FA1-C2CB-41D8-B11E-058C7DD7A4BE}" destId="{9D6976A4-1E90-4F8B-8003-7370F8166D24}" srcOrd="2" destOrd="0" presId="urn:microsoft.com/office/officeart/2005/8/layout/orgChart1"/>
    <dgm:cxn modelId="{16C8BD9E-7F1A-4E0F-B9B8-4915DEDAB7BB}" type="presParOf" srcId="{9D6976A4-1E90-4F8B-8003-7370F8166D24}" destId="{78B44251-B256-476C-8436-51FCCE28445B}" srcOrd="0" destOrd="0" presId="urn:microsoft.com/office/officeart/2005/8/layout/orgChart1"/>
    <dgm:cxn modelId="{29A14AD8-6F3C-4023-A1E3-D53A8278884D}" type="presParOf" srcId="{9D6976A4-1E90-4F8B-8003-7370F8166D24}" destId="{AFFE3201-3A49-498F-B1B6-8D5350813F4F}" srcOrd="1" destOrd="0" presId="urn:microsoft.com/office/officeart/2005/8/layout/orgChart1"/>
    <dgm:cxn modelId="{49628902-A763-4FA6-8C4A-404BD4830216}" type="presParOf" srcId="{AFFE3201-3A49-498F-B1B6-8D5350813F4F}" destId="{4103C33A-6714-44B3-A4DD-829C4B76B302}" srcOrd="0" destOrd="0" presId="urn:microsoft.com/office/officeart/2005/8/layout/orgChart1"/>
    <dgm:cxn modelId="{640AC655-367B-4B96-BBFC-091BF2D8D1DB}" type="presParOf" srcId="{4103C33A-6714-44B3-A4DD-829C4B76B302}" destId="{8D517DD5-290B-4D46-911D-49205DE1A0A3}" srcOrd="0" destOrd="0" presId="urn:microsoft.com/office/officeart/2005/8/layout/orgChart1"/>
    <dgm:cxn modelId="{D2E34337-0A5D-4F3F-912F-149CE0A584AC}" type="presParOf" srcId="{4103C33A-6714-44B3-A4DD-829C4B76B302}" destId="{D903130E-CE07-455A-BA06-CD0BC731A3D1}" srcOrd="1" destOrd="0" presId="urn:microsoft.com/office/officeart/2005/8/layout/orgChart1"/>
    <dgm:cxn modelId="{BC21BADA-1D97-435D-8D0A-03483E0646E4}" type="presParOf" srcId="{AFFE3201-3A49-498F-B1B6-8D5350813F4F}" destId="{28E696EB-3F5C-4BA6-BFC7-479A6FA96762}" srcOrd="1" destOrd="0" presId="urn:microsoft.com/office/officeart/2005/8/layout/orgChart1"/>
    <dgm:cxn modelId="{56F15F5C-8C0E-46BE-997F-85722E812520}" type="presParOf" srcId="{AFFE3201-3A49-498F-B1B6-8D5350813F4F}" destId="{E6DAAB68-E4E4-44DF-9B66-34D555CA7F0A}" srcOrd="2" destOrd="0" presId="urn:microsoft.com/office/officeart/2005/8/layout/orgChart1"/>
    <dgm:cxn modelId="{68629C87-E302-4D80-ACD0-06850E3BA075}" type="presParOf" srcId="{E6DAAB68-E4E4-44DF-9B66-34D555CA7F0A}" destId="{631EB8E1-6AC0-4914-82E1-81588BB5D4DC}" srcOrd="0" destOrd="0" presId="urn:microsoft.com/office/officeart/2005/8/layout/orgChart1"/>
    <dgm:cxn modelId="{175AE630-52CD-4E9A-9BDA-703118EA566D}" type="presParOf" srcId="{E6DAAB68-E4E4-44DF-9B66-34D555CA7F0A}" destId="{8D66F422-BC3A-4FBF-9736-5A684D3B0EE5}" srcOrd="1" destOrd="0" presId="urn:microsoft.com/office/officeart/2005/8/layout/orgChart1"/>
    <dgm:cxn modelId="{4AFC1264-2A57-4F36-BD58-7D437F2AFF7C}" type="presParOf" srcId="{8D66F422-BC3A-4FBF-9736-5A684D3B0EE5}" destId="{BF6AF44A-B74F-4EBD-A56D-CE37FB9676E5}" srcOrd="0" destOrd="0" presId="urn:microsoft.com/office/officeart/2005/8/layout/orgChart1"/>
    <dgm:cxn modelId="{D14652F3-A153-46F9-AD8C-303FCE6E7A76}" type="presParOf" srcId="{BF6AF44A-B74F-4EBD-A56D-CE37FB9676E5}" destId="{6BBCD940-7B46-42A1-8AEC-891FCEFD8A03}" srcOrd="0" destOrd="0" presId="urn:microsoft.com/office/officeart/2005/8/layout/orgChart1"/>
    <dgm:cxn modelId="{88A9268D-9A5C-4599-88CF-916AF0D864AC}" type="presParOf" srcId="{BF6AF44A-B74F-4EBD-A56D-CE37FB9676E5}" destId="{90513596-8B56-4092-BF36-70731423743C}" srcOrd="1" destOrd="0" presId="urn:microsoft.com/office/officeart/2005/8/layout/orgChart1"/>
    <dgm:cxn modelId="{E00AC100-E78B-4154-865D-B9150F738BC5}" type="presParOf" srcId="{8D66F422-BC3A-4FBF-9736-5A684D3B0EE5}" destId="{15C19BAC-CD37-46FD-93E0-F8D62CA1FFCC}" srcOrd="1" destOrd="0" presId="urn:microsoft.com/office/officeart/2005/8/layout/orgChart1"/>
    <dgm:cxn modelId="{2AF14C3B-243C-422B-9A13-F22A833D71EE}" type="presParOf" srcId="{8D66F422-BC3A-4FBF-9736-5A684D3B0EE5}" destId="{6486F34A-A187-469E-9A88-9EC119C0CE91}" srcOrd="2" destOrd="0" presId="urn:microsoft.com/office/officeart/2005/8/layout/orgChart1"/>
    <dgm:cxn modelId="{7E26303A-8757-4329-8E63-26D5D23FAEB1}" type="presParOf" srcId="{E6DAAB68-E4E4-44DF-9B66-34D555CA7F0A}" destId="{66C094EF-9FA0-4DA5-8808-C2AE856E3132}" srcOrd="2" destOrd="0" presId="urn:microsoft.com/office/officeart/2005/8/layout/orgChart1"/>
    <dgm:cxn modelId="{C62089AA-56EF-4E39-A193-C3891A3B7D0A}" type="presParOf" srcId="{E6DAAB68-E4E4-44DF-9B66-34D555CA7F0A}" destId="{E8067418-7C60-4A67-9746-B73CA7B5C2FD}" srcOrd="3" destOrd="0" presId="urn:microsoft.com/office/officeart/2005/8/layout/orgChart1"/>
    <dgm:cxn modelId="{2F4DCEF9-9EAC-4CA6-9BB9-E6075BCC5030}" type="presParOf" srcId="{E8067418-7C60-4A67-9746-B73CA7B5C2FD}" destId="{96DF910A-E2C4-4B45-9F17-AF7393CD51CF}" srcOrd="0" destOrd="0" presId="urn:microsoft.com/office/officeart/2005/8/layout/orgChart1"/>
    <dgm:cxn modelId="{0AF7EC99-B9D4-45A0-B7A5-E48C79EAA0AA}" type="presParOf" srcId="{96DF910A-E2C4-4B45-9F17-AF7393CD51CF}" destId="{1E761CC6-FAB9-419B-9401-049B67C62B9C}" srcOrd="0" destOrd="0" presId="urn:microsoft.com/office/officeart/2005/8/layout/orgChart1"/>
    <dgm:cxn modelId="{9C6EA05C-B3CE-4B80-BCF2-A4DAABCB1F5D}" type="presParOf" srcId="{96DF910A-E2C4-4B45-9F17-AF7393CD51CF}" destId="{1E5A6F38-16A3-4FAD-94BE-F356E0CDD095}" srcOrd="1" destOrd="0" presId="urn:microsoft.com/office/officeart/2005/8/layout/orgChart1"/>
    <dgm:cxn modelId="{BF581E9D-69CD-408C-9492-5DCD32F1A1DC}" type="presParOf" srcId="{E8067418-7C60-4A67-9746-B73CA7B5C2FD}" destId="{FB89E0F9-4BCA-4400-9DCD-FC446073A100}" srcOrd="1" destOrd="0" presId="urn:microsoft.com/office/officeart/2005/8/layout/orgChart1"/>
    <dgm:cxn modelId="{B4D97EB2-5976-4617-8D8C-D9EDBA8D7F9F}" type="presParOf" srcId="{E8067418-7C60-4A67-9746-B73CA7B5C2FD}" destId="{6960616F-1418-456D-82D5-2452D4C1BC42}" srcOrd="2" destOrd="0" presId="urn:microsoft.com/office/officeart/2005/8/layout/orgChart1"/>
    <dgm:cxn modelId="{50E849FF-33AA-4EC3-9755-6DB96D3E38AB}" type="presParOf" srcId="{6960616F-1418-456D-82D5-2452D4C1BC42}" destId="{06982FA9-5893-4855-8C6E-996A78566239}" srcOrd="0" destOrd="0" presId="urn:microsoft.com/office/officeart/2005/8/layout/orgChart1"/>
    <dgm:cxn modelId="{03974F68-9403-4018-96FD-1A7723AF407D}" type="presParOf" srcId="{6960616F-1418-456D-82D5-2452D4C1BC42}" destId="{37A5F4DA-7FC2-424E-AB61-E731BFD89992}" srcOrd="1" destOrd="0" presId="urn:microsoft.com/office/officeart/2005/8/layout/orgChart1"/>
    <dgm:cxn modelId="{C1244973-1CF4-4276-97DF-992AD552394D}" type="presParOf" srcId="{37A5F4DA-7FC2-424E-AB61-E731BFD89992}" destId="{46658345-1C3F-4C9A-8552-102326E09F78}" srcOrd="0" destOrd="0" presId="urn:microsoft.com/office/officeart/2005/8/layout/orgChart1"/>
    <dgm:cxn modelId="{469CA4A9-ACEB-4E95-A5B6-5EBCFD2D7AC9}" type="presParOf" srcId="{46658345-1C3F-4C9A-8552-102326E09F78}" destId="{77EB6798-61C3-45A2-A15B-E96D007B5859}" srcOrd="0" destOrd="0" presId="urn:microsoft.com/office/officeart/2005/8/layout/orgChart1"/>
    <dgm:cxn modelId="{06DD2D2F-A535-4525-8F37-77CC2CC2D1DA}" type="presParOf" srcId="{46658345-1C3F-4C9A-8552-102326E09F78}" destId="{A835FC51-EC43-45C2-8397-B798C2CC1EAC}" srcOrd="1" destOrd="0" presId="urn:microsoft.com/office/officeart/2005/8/layout/orgChart1"/>
    <dgm:cxn modelId="{51E6F96F-8E34-4F17-9992-566CDC7DA56D}" type="presParOf" srcId="{37A5F4DA-7FC2-424E-AB61-E731BFD89992}" destId="{8ADE9401-3B47-4756-8F43-ED9DD8EF7BAE}" srcOrd="1" destOrd="0" presId="urn:microsoft.com/office/officeart/2005/8/layout/orgChart1"/>
    <dgm:cxn modelId="{1107DE9A-9C75-4352-9DD2-F49339FB22FA}" type="presParOf" srcId="{37A5F4DA-7FC2-424E-AB61-E731BFD89992}" destId="{3A7FE4DC-C4F2-485A-9A42-D6D9818B4DAA}" srcOrd="2" destOrd="0" presId="urn:microsoft.com/office/officeart/2005/8/layout/orgChart1"/>
    <dgm:cxn modelId="{395B87A4-5C96-4396-8D81-1A458E7324D6}" type="presParOf" srcId="{6960616F-1418-456D-82D5-2452D4C1BC42}" destId="{375ECF2C-27C8-467D-9D4A-2B4A85C7F29C}" srcOrd="2" destOrd="0" presId="urn:microsoft.com/office/officeart/2005/8/layout/orgChart1"/>
    <dgm:cxn modelId="{1CDA6F45-665A-4E90-B64A-227DA2ABD874}" type="presParOf" srcId="{6960616F-1418-456D-82D5-2452D4C1BC42}" destId="{74CAE1BB-F5C7-43F6-B45C-264D8AB6C3AA}" srcOrd="3" destOrd="0" presId="urn:microsoft.com/office/officeart/2005/8/layout/orgChart1"/>
    <dgm:cxn modelId="{994711C6-07F1-4A5F-AED8-B9F18DC88D41}" type="presParOf" srcId="{74CAE1BB-F5C7-43F6-B45C-264D8AB6C3AA}" destId="{D779010D-702E-4DBE-BFA8-96E363622225}" srcOrd="0" destOrd="0" presId="urn:microsoft.com/office/officeart/2005/8/layout/orgChart1"/>
    <dgm:cxn modelId="{5E63D4FA-E227-4A7C-A656-A0625F853385}" type="presParOf" srcId="{D779010D-702E-4DBE-BFA8-96E363622225}" destId="{7CA755A3-0282-4356-AAA4-9ECAA32F4FCD}" srcOrd="0" destOrd="0" presId="urn:microsoft.com/office/officeart/2005/8/layout/orgChart1"/>
    <dgm:cxn modelId="{9C8D75D9-A034-4D6B-A63A-0873B5599ECE}" type="presParOf" srcId="{D779010D-702E-4DBE-BFA8-96E363622225}" destId="{E65C589E-A8B9-4D8F-B3D3-45A6C4F7FF2A}" srcOrd="1" destOrd="0" presId="urn:microsoft.com/office/officeart/2005/8/layout/orgChart1"/>
    <dgm:cxn modelId="{C5ABDFBE-9415-4B83-B143-F7F815849625}" type="presParOf" srcId="{74CAE1BB-F5C7-43F6-B45C-264D8AB6C3AA}" destId="{1F18754C-076D-49A0-9978-7EF4A046307D}" srcOrd="1" destOrd="0" presId="urn:microsoft.com/office/officeart/2005/8/layout/orgChart1"/>
    <dgm:cxn modelId="{B7BFF7E9-D2C0-46CA-BC19-842F0DDF6E86}" type="presParOf" srcId="{74CAE1BB-F5C7-43F6-B45C-264D8AB6C3AA}" destId="{F12FF176-8ED5-4509-9A5B-A4056F368F1A}" srcOrd="2" destOrd="0" presId="urn:microsoft.com/office/officeart/2005/8/layout/orgChart1"/>
    <dgm:cxn modelId="{4584EA55-46D6-45EF-9B1F-FBB3CF1B5C05}" type="presParOf" srcId="{9D6976A4-1E90-4F8B-8003-7370F8166D24}" destId="{79659030-840A-412D-B80A-F447C500E252}" srcOrd="2" destOrd="0" presId="urn:microsoft.com/office/officeart/2005/8/layout/orgChart1"/>
    <dgm:cxn modelId="{B9E25510-F4D8-44DC-9DC9-367A3862D097}" type="presParOf" srcId="{9D6976A4-1E90-4F8B-8003-7370F8166D24}" destId="{D65E5BC3-A6C1-4387-89B7-CBFA1ED8820F}" srcOrd="3" destOrd="0" presId="urn:microsoft.com/office/officeart/2005/8/layout/orgChart1"/>
    <dgm:cxn modelId="{395F39D3-7D53-4810-94CA-C3C697AA12A7}" type="presParOf" srcId="{D65E5BC3-A6C1-4387-89B7-CBFA1ED8820F}" destId="{316F81E8-439F-465B-B83F-9F36739FA721}" srcOrd="0" destOrd="0" presId="urn:microsoft.com/office/officeart/2005/8/layout/orgChart1"/>
    <dgm:cxn modelId="{3B97C32E-7D38-4E1B-9721-DBDA30ECDF9B}" type="presParOf" srcId="{316F81E8-439F-465B-B83F-9F36739FA721}" destId="{6A28DD3E-11E3-4E93-BFCC-56A0DD896E45}" srcOrd="0" destOrd="0" presId="urn:microsoft.com/office/officeart/2005/8/layout/orgChart1"/>
    <dgm:cxn modelId="{7AE5068B-AB97-41A9-BE0A-ADFC7E65A8CE}" type="presParOf" srcId="{316F81E8-439F-465B-B83F-9F36739FA721}" destId="{594196A6-4E16-4A79-B8AE-5B88FE491BA0}" srcOrd="1" destOrd="0" presId="urn:microsoft.com/office/officeart/2005/8/layout/orgChart1"/>
    <dgm:cxn modelId="{ED817DFF-65A8-4AAB-BED2-3F4F8B1BB4DD}" type="presParOf" srcId="{D65E5BC3-A6C1-4387-89B7-CBFA1ED8820F}" destId="{197271FF-52DA-4694-8075-7CE9DC017E48}" srcOrd="1" destOrd="0" presId="urn:microsoft.com/office/officeart/2005/8/layout/orgChart1"/>
    <dgm:cxn modelId="{C60B17E3-D862-4B78-BE05-BAA75AD22544}" type="presParOf" srcId="{D65E5BC3-A6C1-4387-89B7-CBFA1ED8820F}" destId="{CD270862-272F-4181-BBA8-6375C27F1683}" srcOrd="2" destOrd="0" presId="urn:microsoft.com/office/officeart/2005/8/layout/orgChart1"/>
    <dgm:cxn modelId="{55A2A6CE-B3D8-4486-809A-286B62C42424}" type="presParOf" srcId="{580E0C47-4595-4762-8727-3714898692A0}" destId="{339D8329-315A-4795-BAB0-B44737464ED5}" srcOrd="2" destOrd="0" presId="urn:microsoft.com/office/officeart/2005/8/layout/orgChart1"/>
  </dgm:cxnLst>
  <dgm:bg>
    <a:effectLst>
      <a:softEdge rad="31750"/>
    </a:effectLst>
  </dgm:bg>
  <dgm:whole>
    <a:ln>
      <a:noFill/>
    </a:ln>
  </dgm:whole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9659030-840A-412D-B80A-F447C500E252}">
      <dsp:nvSpPr>
        <dsp:cNvPr id="0" name=""/>
        <dsp:cNvSpPr/>
      </dsp:nvSpPr>
      <dsp:spPr>
        <a:xfrm>
          <a:off x="9707615" y="2046479"/>
          <a:ext cx="204458" cy="89572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95724"/>
              </a:lnTo>
              <a:lnTo>
                <a:pt x="204458" y="895724"/>
              </a:lnTo>
            </a:path>
          </a:pathLst>
        </a:custGeom>
        <a:noFill/>
        <a:ln w="127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75ECF2C-27C8-467D-9D4A-2B4A85C7F29C}">
      <dsp:nvSpPr>
        <dsp:cNvPr id="0" name=""/>
        <dsp:cNvSpPr/>
      </dsp:nvSpPr>
      <dsp:spPr>
        <a:xfrm>
          <a:off x="7351470" y="4811542"/>
          <a:ext cx="204458" cy="101652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016520"/>
              </a:lnTo>
              <a:lnTo>
                <a:pt x="204458" y="1016520"/>
              </a:lnTo>
            </a:path>
          </a:pathLst>
        </a:custGeom>
        <a:noFill/>
        <a:ln w="127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6982FA9-5893-4855-8C6E-996A78566239}">
      <dsp:nvSpPr>
        <dsp:cNvPr id="0" name=""/>
        <dsp:cNvSpPr/>
      </dsp:nvSpPr>
      <dsp:spPr>
        <a:xfrm>
          <a:off x="7147011" y="4811542"/>
          <a:ext cx="204458" cy="1007159"/>
        </a:xfrm>
        <a:custGeom>
          <a:avLst/>
          <a:gdLst/>
          <a:ahLst/>
          <a:cxnLst/>
          <a:rect l="0" t="0" r="0" b="0"/>
          <a:pathLst>
            <a:path>
              <a:moveTo>
                <a:pt x="204458" y="0"/>
              </a:moveTo>
              <a:lnTo>
                <a:pt x="204458" y="1007159"/>
              </a:lnTo>
              <a:lnTo>
                <a:pt x="0" y="1007159"/>
              </a:lnTo>
            </a:path>
          </a:pathLst>
        </a:custGeom>
        <a:noFill/>
        <a:ln w="127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6C094EF-9FA0-4DA5-8808-C2AE856E3132}">
      <dsp:nvSpPr>
        <dsp:cNvPr id="0" name=""/>
        <dsp:cNvSpPr/>
      </dsp:nvSpPr>
      <dsp:spPr>
        <a:xfrm>
          <a:off x="4995325" y="3429011"/>
          <a:ext cx="1382531" cy="89572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95724"/>
              </a:lnTo>
              <a:lnTo>
                <a:pt x="1382531" y="895724"/>
              </a:lnTo>
            </a:path>
          </a:pathLst>
        </a:custGeom>
        <a:noFill/>
        <a:ln w="127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31EB8E1-6AC0-4914-82E1-81588BB5D4DC}">
      <dsp:nvSpPr>
        <dsp:cNvPr id="0" name=""/>
        <dsp:cNvSpPr/>
      </dsp:nvSpPr>
      <dsp:spPr>
        <a:xfrm>
          <a:off x="4790866" y="3429011"/>
          <a:ext cx="204458" cy="895724"/>
        </a:xfrm>
        <a:custGeom>
          <a:avLst/>
          <a:gdLst/>
          <a:ahLst/>
          <a:cxnLst/>
          <a:rect l="0" t="0" r="0" b="0"/>
          <a:pathLst>
            <a:path>
              <a:moveTo>
                <a:pt x="204458" y="0"/>
              </a:moveTo>
              <a:lnTo>
                <a:pt x="204458" y="895724"/>
              </a:lnTo>
              <a:lnTo>
                <a:pt x="0" y="895724"/>
              </a:lnTo>
            </a:path>
          </a:pathLst>
        </a:custGeom>
        <a:noFill/>
        <a:ln w="127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8B44251-B256-476C-8436-51FCCE28445B}">
      <dsp:nvSpPr>
        <dsp:cNvPr id="0" name=""/>
        <dsp:cNvSpPr/>
      </dsp:nvSpPr>
      <dsp:spPr>
        <a:xfrm>
          <a:off x="5968939" y="2046479"/>
          <a:ext cx="3738676" cy="895724"/>
        </a:xfrm>
        <a:custGeom>
          <a:avLst/>
          <a:gdLst/>
          <a:ahLst/>
          <a:cxnLst/>
          <a:rect l="0" t="0" r="0" b="0"/>
          <a:pathLst>
            <a:path>
              <a:moveTo>
                <a:pt x="3738676" y="0"/>
              </a:moveTo>
              <a:lnTo>
                <a:pt x="3738676" y="895724"/>
              </a:lnTo>
              <a:lnTo>
                <a:pt x="0" y="895724"/>
              </a:lnTo>
            </a:path>
          </a:pathLst>
        </a:custGeom>
        <a:noFill/>
        <a:ln w="127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C4079E8-748F-4461-BE75-57149A6C6B47}">
      <dsp:nvSpPr>
        <dsp:cNvPr id="0" name=""/>
        <dsp:cNvSpPr/>
      </dsp:nvSpPr>
      <dsp:spPr>
        <a:xfrm>
          <a:off x="5340958" y="663948"/>
          <a:ext cx="4366656" cy="40891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04458"/>
              </a:lnTo>
              <a:lnTo>
                <a:pt x="4366656" y="204458"/>
              </a:lnTo>
              <a:lnTo>
                <a:pt x="4366656" y="408917"/>
              </a:lnTo>
            </a:path>
          </a:pathLst>
        </a:custGeom>
        <a:noFill/>
        <a:ln w="127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F051AC3-50B8-41D3-BDE5-FAD4FDC849D7}">
      <dsp:nvSpPr>
        <dsp:cNvPr id="0" name=""/>
        <dsp:cNvSpPr/>
      </dsp:nvSpPr>
      <dsp:spPr>
        <a:xfrm>
          <a:off x="195410" y="2046479"/>
          <a:ext cx="292084" cy="272588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725884"/>
              </a:lnTo>
              <a:lnTo>
                <a:pt x="292084" y="2725884"/>
              </a:lnTo>
            </a:path>
          </a:pathLst>
        </a:custGeom>
        <a:noFill/>
        <a:ln w="127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7F3621A-8AC8-427C-9BE7-B4CC4A555A4C}">
      <dsp:nvSpPr>
        <dsp:cNvPr id="0" name=""/>
        <dsp:cNvSpPr/>
      </dsp:nvSpPr>
      <dsp:spPr>
        <a:xfrm>
          <a:off x="195410" y="2046479"/>
          <a:ext cx="292084" cy="111953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119538"/>
              </a:lnTo>
              <a:lnTo>
                <a:pt x="292084" y="1119538"/>
              </a:lnTo>
            </a:path>
          </a:pathLst>
        </a:custGeom>
        <a:noFill/>
        <a:ln w="127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27F726D-0071-4882-993E-88D6324E537A}">
      <dsp:nvSpPr>
        <dsp:cNvPr id="0" name=""/>
        <dsp:cNvSpPr/>
      </dsp:nvSpPr>
      <dsp:spPr>
        <a:xfrm>
          <a:off x="974301" y="663948"/>
          <a:ext cx="4366656" cy="408917"/>
        </a:xfrm>
        <a:custGeom>
          <a:avLst/>
          <a:gdLst/>
          <a:ahLst/>
          <a:cxnLst/>
          <a:rect l="0" t="0" r="0" b="0"/>
          <a:pathLst>
            <a:path>
              <a:moveTo>
                <a:pt x="4366656" y="0"/>
              </a:moveTo>
              <a:lnTo>
                <a:pt x="4366656" y="204458"/>
              </a:lnTo>
              <a:lnTo>
                <a:pt x="0" y="204458"/>
              </a:lnTo>
              <a:lnTo>
                <a:pt x="0" y="408917"/>
              </a:lnTo>
            </a:path>
          </a:pathLst>
        </a:custGeom>
        <a:noFill/>
        <a:ln w="127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64A56F0-038E-4F89-89C1-FAF0238B3B77}">
      <dsp:nvSpPr>
        <dsp:cNvPr id="0" name=""/>
        <dsp:cNvSpPr/>
      </dsp:nvSpPr>
      <dsp:spPr>
        <a:xfrm>
          <a:off x="4015704" y="173266"/>
          <a:ext cx="2650507" cy="490681"/>
        </a:xfrm>
        <a:prstGeom prst="rect">
          <a:avLst/>
        </a:prstGeom>
        <a:gradFill rotWithShape="0">
          <a:gsLst>
            <a:gs pos="0">
              <a:schemeClr val="accent2">
                <a:alpha val="80000"/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2">
                <a:alpha val="80000"/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2">
                <a:alpha val="80000"/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solidFill>
            <a:schemeClr val="tx1"/>
          </a:solidFill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800" b="1" kern="1200" noProof="0" dirty="0" smtClean="0"/>
            <a:t>SISTEMA NERVIOSO</a:t>
          </a:r>
          <a:endParaRPr lang="es-CO" sz="1800" b="1" kern="1200" noProof="0" dirty="0"/>
        </a:p>
      </dsp:txBody>
      <dsp:txXfrm>
        <a:off x="4015704" y="173266"/>
        <a:ext cx="2650507" cy="490681"/>
      </dsp:txXfrm>
    </dsp:sp>
    <dsp:sp modelId="{231B3FCF-9ABD-4C51-A549-B8E0015369CA}">
      <dsp:nvSpPr>
        <dsp:cNvPr id="0" name=""/>
        <dsp:cNvSpPr/>
      </dsp:nvSpPr>
      <dsp:spPr>
        <a:xfrm>
          <a:off x="687" y="1072866"/>
          <a:ext cx="1947227" cy="973613"/>
        </a:xfrm>
        <a:prstGeom prst="rect">
          <a:avLst/>
        </a:prstGeom>
        <a:gradFill rotWithShape="0">
          <a:gsLst>
            <a:gs pos="0">
              <a:schemeClr val="accent2">
                <a:alpha val="70000"/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2">
                <a:alpha val="70000"/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2">
                <a:alpha val="70000"/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solidFill>
            <a:schemeClr val="tx1"/>
          </a:solidFill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200" b="1" kern="1200" noProof="0" dirty="0" smtClean="0"/>
            <a:t>SISTEMA NERVIOSO CENTRAL (SNC)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200" kern="1200" noProof="0" dirty="0" smtClean="0"/>
            <a:t>Recibe y procesa información.  Inicia una respuesta</a:t>
          </a:r>
          <a:endParaRPr lang="es-CO" sz="1200" kern="1200" noProof="0" dirty="0"/>
        </a:p>
      </dsp:txBody>
      <dsp:txXfrm>
        <a:off x="687" y="1072866"/>
        <a:ext cx="1947227" cy="973613"/>
      </dsp:txXfrm>
    </dsp:sp>
    <dsp:sp modelId="{924C63A6-259A-4078-A9CE-C7DD3347B55B}">
      <dsp:nvSpPr>
        <dsp:cNvPr id="0" name=""/>
        <dsp:cNvSpPr/>
      </dsp:nvSpPr>
      <dsp:spPr>
        <a:xfrm>
          <a:off x="487494" y="2455397"/>
          <a:ext cx="1947227" cy="1421242"/>
        </a:xfrm>
        <a:prstGeom prst="rect">
          <a:avLst/>
        </a:prstGeom>
        <a:gradFill rotWithShape="0">
          <a:gsLst>
            <a:gs pos="0">
              <a:schemeClr val="accent2">
                <a:alpha val="50000"/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2">
                <a:alpha val="50000"/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2">
                <a:alpha val="50000"/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solidFill>
            <a:schemeClr val="tx1"/>
          </a:solidFill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200" b="1" kern="1200" noProof="0" dirty="0" smtClean="0"/>
            <a:t>ENCÉFALO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200" kern="1200" noProof="0" dirty="0" smtClean="0"/>
            <a:t>Recibe y procesa información sensorial; inicia la respuesta; archiva recuerdos; genera pensamientos y emociones</a:t>
          </a:r>
          <a:endParaRPr lang="es-CO" sz="1200" kern="1200" noProof="0" dirty="0"/>
        </a:p>
      </dsp:txBody>
      <dsp:txXfrm>
        <a:off x="487494" y="2455397"/>
        <a:ext cx="1947227" cy="1421242"/>
      </dsp:txXfrm>
    </dsp:sp>
    <dsp:sp modelId="{62DD3A41-C889-458A-ADB5-E38A3C6209FF}">
      <dsp:nvSpPr>
        <dsp:cNvPr id="0" name=""/>
        <dsp:cNvSpPr/>
      </dsp:nvSpPr>
      <dsp:spPr>
        <a:xfrm>
          <a:off x="487494" y="4285557"/>
          <a:ext cx="1947227" cy="973613"/>
        </a:xfrm>
        <a:prstGeom prst="rect">
          <a:avLst/>
        </a:prstGeom>
        <a:gradFill rotWithShape="0">
          <a:gsLst>
            <a:gs pos="0">
              <a:schemeClr val="accent2">
                <a:alpha val="50000"/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2">
                <a:alpha val="50000"/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2">
                <a:alpha val="50000"/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solidFill>
            <a:schemeClr val="tx1"/>
          </a:solidFill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200" b="1" kern="1200" noProof="0" dirty="0" smtClean="0"/>
            <a:t>MÉDULA ESPINAL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200" kern="1200" noProof="0" dirty="0" smtClean="0"/>
            <a:t>Conduce señales de y hacia el encéfalo; genera actividades de reflejo</a:t>
          </a:r>
          <a:endParaRPr lang="es-CO" sz="1200" kern="1200" noProof="0" dirty="0"/>
        </a:p>
      </dsp:txBody>
      <dsp:txXfrm>
        <a:off x="487494" y="4285557"/>
        <a:ext cx="1947227" cy="973613"/>
      </dsp:txXfrm>
    </dsp:sp>
    <dsp:sp modelId="{0006DDC8-DD59-4BEF-BF41-CC61BBDAFC3C}">
      <dsp:nvSpPr>
        <dsp:cNvPr id="0" name=""/>
        <dsp:cNvSpPr/>
      </dsp:nvSpPr>
      <dsp:spPr>
        <a:xfrm>
          <a:off x="8734001" y="1072866"/>
          <a:ext cx="1947227" cy="973613"/>
        </a:xfrm>
        <a:prstGeom prst="rect">
          <a:avLst/>
        </a:prstGeom>
        <a:gradFill rotWithShape="0">
          <a:gsLst>
            <a:gs pos="0">
              <a:schemeClr val="accent2">
                <a:alpha val="70000"/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2">
                <a:alpha val="70000"/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2">
                <a:alpha val="70000"/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solidFill>
            <a:schemeClr val="tx1"/>
          </a:solidFill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200" b="1" kern="1200" noProof="0" dirty="0" smtClean="0"/>
            <a:t>SISTEMA NERVIOSO PERIFÉRICO (SNP)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200" kern="1200" noProof="0" dirty="0" smtClean="0"/>
            <a:t>Transmite señales desde el SNC y el resto del cuerpo.</a:t>
          </a:r>
          <a:endParaRPr lang="es-CO" sz="1200" kern="1200" noProof="0" dirty="0"/>
        </a:p>
      </dsp:txBody>
      <dsp:txXfrm>
        <a:off x="8734001" y="1072866"/>
        <a:ext cx="1947227" cy="973613"/>
      </dsp:txXfrm>
    </dsp:sp>
    <dsp:sp modelId="{8D517DD5-290B-4D46-911D-49205DE1A0A3}">
      <dsp:nvSpPr>
        <dsp:cNvPr id="0" name=""/>
        <dsp:cNvSpPr/>
      </dsp:nvSpPr>
      <dsp:spPr>
        <a:xfrm>
          <a:off x="4021711" y="2455397"/>
          <a:ext cx="1947227" cy="973613"/>
        </a:xfrm>
        <a:prstGeom prst="rect">
          <a:avLst/>
        </a:prstGeom>
        <a:gradFill rotWithShape="0">
          <a:gsLst>
            <a:gs pos="0">
              <a:schemeClr val="accent2">
                <a:alpha val="90000"/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2">
                <a:alpha val="90000"/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2">
                <a:alpha val="90000"/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solidFill>
            <a:schemeClr val="tx1"/>
          </a:solidFill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200" b="1" kern="1200" noProof="0" dirty="0" smtClean="0"/>
            <a:t>NEURONAS MOTORAS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200" kern="1200" noProof="0" dirty="0" smtClean="0"/>
            <a:t>Conduce señales del SNC que controlan la actividad de músculos y glándulas.</a:t>
          </a:r>
          <a:endParaRPr lang="es-CO" sz="1200" kern="1200" noProof="0" dirty="0"/>
        </a:p>
      </dsp:txBody>
      <dsp:txXfrm>
        <a:off x="4021711" y="2455397"/>
        <a:ext cx="1947227" cy="973613"/>
      </dsp:txXfrm>
    </dsp:sp>
    <dsp:sp modelId="{6BBCD940-7B46-42A1-8AEC-891FCEFD8A03}">
      <dsp:nvSpPr>
        <dsp:cNvPr id="0" name=""/>
        <dsp:cNvSpPr/>
      </dsp:nvSpPr>
      <dsp:spPr>
        <a:xfrm>
          <a:off x="2843639" y="3837928"/>
          <a:ext cx="1947227" cy="973613"/>
        </a:xfrm>
        <a:prstGeom prst="rect">
          <a:avLst/>
        </a:prstGeom>
        <a:gradFill rotWithShape="0">
          <a:gsLst>
            <a:gs pos="0">
              <a:schemeClr val="accent2">
                <a:alpha val="90000"/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2">
                <a:alpha val="90000"/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2">
                <a:alpha val="90000"/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solidFill>
            <a:schemeClr val="tx1"/>
          </a:solidFill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200" b="1" kern="1200" noProof="0" dirty="0" smtClean="0"/>
            <a:t>SISTEMA NERVIOSO SOMÁTICO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200" kern="1200" noProof="0" dirty="0" smtClean="0"/>
            <a:t>Movimientos voluntarios de los músculos esqueléticos</a:t>
          </a:r>
          <a:endParaRPr lang="es-CO" sz="1200" kern="1200" noProof="0" dirty="0"/>
        </a:p>
      </dsp:txBody>
      <dsp:txXfrm>
        <a:off x="2843639" y="3837928"/>
        <a:ext cx="1947227" cy="973613"/>
      </dsp:txXfrm>
    </dsp:sp>
    <dsp:sp modelId="{1E761CC6-FAB9-419B-9401-049B67C62B9C}">
      <dsp:nvSpPr>
        <dsp:cNvPr id="0" name=""/>
        <dsp:cNvSpPr/>
      </dsp:nvSpPr>
      <dsp:spPr>
        <a:xfrm>
          <a:off x="6377856" y="3837928"/>
          <a:ext cx="1947227" cy="973613"/>
        </a:xfrm>
        <a:prstGeom prst="rect">
          <a:avLst/>
        </a:prstGeom>
        <a:gradFill rotWithShape="0">
          <a:gsLst>
            <a:gs pos="0">
              <a:schemeClr val="accent2">
                <a:alpha val="90000"/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2">
                <a:alpha val="90000"/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2">
                <a:alpha val="90000"/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solidFill>
            <a:schemeClr val="tx1"/>
          </a:solidFill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200" b="1" kern="1200" noProof="0" dirty="0" smtClean="0"/>
            <a:t>SISTEMA NERVIOSO AUTÓNOMO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200" kern="1200" noProof="0" dirty="0" smtClean="0"/>
            <a:t>Respuestas involuntarias desde órganos, glándulas y músculo liso</a:t>
          </a:r>
          <a:endParaRPr lang="es-CO" sz="1200" kern="1200" noProof="0" dirty="0"/>
        </a:p>
      </dsp:txBody>
      <dsp:txXfrm>
        <a:off x="6377856" y="3837928"/>
        <a:ext cx="1947227" cy="973613"/>
      </dsp:txXfrm>
    </dsp:sp>
    <dsp:sp modelId="{77EB6798-61C3-45A2-A15B-E96D007B5859}">
      <dsp:nvSpPr>
        <dsp:cNvPr id="0" name=""/>
        <dsp:cNvSpPr/>
      </dsp:nvSpPr>
      <dsp:spPr>
        <a:xfrm>
          <a:off x="5199784" y="5220460"/>
          <a:ext cx="1947227" cy="1196483"/>
        </a:xfrm>
        <a:prstGeom prst="rect">
          <a:avLst/>
        </a:prstGeom>
        <a:gradFill rotWithShape="0">
          <a:gsLst>
            <a:gs pos="0">
              <a:schemeClr val="accent2">
                <a:alpha val="90000"/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2">
                <a:alpha val="90000"/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2">
                <a:alpha val="90000"/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solidFill>
            <a:schemeClr val="tx1"/>
          </a:solidFill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200" b="1" kern="1200" noProof="0" dirty="0" smtClean="0"/>
            <a:t>DIVISIÓN SIMPÁTICA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200" kern="1200" noProof="0" dirty="0" smtClean="0"/>
            <a:t>Prepara al cuerpo para situaciones de estrés o alta energía.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200" kern="1200" noProof="0" dirty="0" smtClean="0"/>
            <a:t>(</a:t>
          </a:r>
          <a:r>
            <a:rPr lang="es-CO" sz="1200" kern="1200" noProof="0" dirty="0" err="1" smtClean="0"/>
            <a:t>fight</a:t>
          </a:r>
          <a:r>
            <a:rPr lang="es-CO" sz="1200" kern="1200" noProof="0" dirty="0" smtClean="0"/>
            <a:t> </a:t>
          </a:r>
          <a:r>
            <a:rPr lang="es-CO" sz="1200" kern="1200" noProof="0" dirty="0" err="1" smtClean="0"/>
            <a:t>or</a:t>
          </a:r>
          <a:r>
            <a:rPr lang="es-CO" sz="1200" kern="1200" noProof="0" dirty="0" smtClean="0"/>
            <a:t> </a:t>
          </a:r>
          <a:r>
            <a:rPr lang="es-CO" sz="1200" kern="1200" noProof="0" dirty="0" err="1" smtClean="0"/>
            <a:t>fly</a:t>
          </a:r>
          <a:r>
            <a:rPr lang="es-CO" sz="1200" kern="1200" noProof="0" dirty="0" smtClean="0"/>
            <a:t>)</a:t>
          </a:r>
        </a:p>
      </dsp:txBody>
      <dsp:txXfrm>
        <a:off x="5199784" y="5220460"/>
        <a:ext cx="1947227" cy="1196483"/>
      </dsp:txXfrm>
    </dsp:sp>
    <dsp:sp modelId="{7CA755A3-0282-4356-AAA4-9ECAA32F4FCD}">
      <dsp:nvSpPr>
        <dsp:cNvPr id="0" name=""/>
        <dsp:cNvSpPr/>
      </dsp:nvSpPr>
      <dsp:spPr>
        <a:xfrm>
          <a:off x="7555929" y="5220460"/>
          <a:ext cx="1947227" cy="1215206"/>
        </a:xfrm>
        <a:prstGeom prst="rect">
          <a:avLst/>
        </a:prstGeom>
        <a:gradFill rotWithShape="0">
          <a:gsLst>
            <a:gs pos="0">
              <a:schemeClr val="accent2">
                <a:alpha val="90000"/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2">
                <a:alpha val="90000"/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2">
                <a:alpha val="90000"/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solidFill>
            <a:schemeClr val="tx1"/>
          </a:solidFill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200" b="1" kern="1200" noProof="0" dirty="0" smtClean="0"/>
            <a:t>DIVISIÓN PARASIMPÁTICA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200" kern="1200" noProof="0" dirty="0" smtClean="0"/>
            <a:t>Domina en situaciones de reposo y digestión.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200" kern="1200" noProof="0" dirty="0" smtClean="0"/>
            <a:t>Dirige actividades de mantenimiento</a:t>
          </a:r>
          <a:endParaRPr lang="es-CO" sz="1200" kern="1200" noProof="0" dirty="0"/>
        </a:p>
      </dsp:txBody>
      <dsp:txXfrm>
        <a:off x="7555929" y="5220460"/>
        <a:ext cx="1947227" cy="1215206"/>
      </dsp:txXfrm>
    </dsp:sp>
    <dsp:sp modelId="{6A28DD3E-11E3-4E93-BFCC-56A0DD896E45}">
      <dsp:nvSpPr>
        <dsp:cNvPr id="0" name=""/>
        <dsp:cNvSpPr/>
      </dsp:nvSpPr>
      <dsp:spPr>
        <a:xfrm>
          <a:off x="9912074" y="2455397"/>
          <a:ext cx="1947227" cy="973613"/>
        </a:xfrm>
        <a:prstGeom prst="rect">
          <a:avLst/>
        </a:prstGeom>
        <a:gradFill rotWithShape="0">
          <a:gsLst>
            <a:gs pos="0">
              <a:schemeClr val="accent2">
                <a:alpha val="90000"/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2">
                <a:alpha val="90000"/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2">
                <a:alpha val="90000"/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solidFill>
            <a:schemeClr val="tx1"/>
          </a:solidFill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200" b="1" kern="1200" noProof="0" dirty="0" smtClean="0"/>
            <a:t>NEURONAS SENSORIALES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200" kern="1200" noProof="0" dirty="0" smtClean="0"/>
            <a:t>Conducen señales hacia el SNC desde órganos sensoriales </a:t>
          </a:r>
          <a:endParaRPr lang="es-CO" sz="1200" kern="1200" noProof="0" dirty="0"/>
        </a:p>
      </dsp:txBody>
      <dsp:txXfrm>
        <a:off x="9912074" y="2455397"/>
        <a:ext cx="1947227" cy="97361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D1F2C34-564F-43C0-B496-275CBD311365}" type="datetimeFigureOut">
              <a:rPr lang="en-US" smtClean="0"/>
              <a:t>9/17/2015</a:t>
            </a:fld>
            <a:endParaRPr lang="en-U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34591D1-A802-4001-B490-A8805F7D6E10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68902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4591D1-A802-4001-B490-A8805F7D6E10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01384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en-U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96FBBC-6915-45D7-97DD-059699E9165D}" type="datetime1">
              <a:rPr lang="en-US" smtClean="0"/>
              <a:t>9/17/2015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www.naturalbornscientist.com</a:t>
            </a:r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DD3D40-3B69-4ACD-A924-9DB08331D893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00946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3005C1-1DEF-495F-BC3C-1DE82E7867B4}" type="datetime1">
              <a:rPr lang="en-US" smtClean="0"/>
              <a:t>9/17/2015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www.naturalbornscientist.com</a:t>
            </a:r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DD3D40-3B69-4ACD-A924-9DB08331D893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13277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F4208E-6C62-480A-97FB-90481F3F2FE6}" type="datetime1">
              <a:rPr lang="en-US" smtClean="0"/>
              <a:t>9/17/2015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www.naturalbornscientist.com</a:t>
            </a:r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DD3D40-3B69-4ACD-A924-9DB08331D893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60184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23B921-BA9E-4295-83B1-A290652228F3}" type="datetime1">
              <a:rPr lang="en-US" smtClean="0"/>
              <a:t>9/17/2015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www.naturalbornscientist.com</a:t>
            </a:r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DD3D40-3B69-4ACD-A924-9DB08331D893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41913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40A6D3-85AE-4D59-BD47-57020C237139}" type="datetime1">
              <a:rPr lang="en-US" smtClean="0"/>
              <a:t>9/17/2015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www.naturalbornscientist.com</a:t>
            </a:r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DD3D40-3B69-4ACD-A924-9DB08331D893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68570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974C2-78D3-4378-ABC1-F477EEF5CA28}" type="datetime1">
              <a:rPr lang="en-US" smtClean="0"/>
              <a:t>9/17/2015</a:t>
            </a:fld>
            <a:endParaRPr lang="en-U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www.naturalbornscientist.com</a:t>
            </a:r>
            <a:endParaRPr lang="en-U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DD3D40-3B69-4ACD-A924-9DB08331D893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26162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67712-E388-45B3-BE38-9750187AE19A}" type="datetime1">
              <a:rPr lang="en-US" smtClean="0"/>
              <a:t>9/17/2015</a:t>
            </a:fld>
            <a:endParaRPr lang="en-US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www.naturalbornscientist.com</a:t>
            </a:r>
            <a:endParaRPr lang="en-US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DD3D40-3B69-4ACD-A924-9DB08331D893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51949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8F3452-290A-4E2A-B5AC-C142E2F8D222}" type="datetime1">
              <a:rPr lang="en-US" smtClean="0"/>
              <a:t>9/17/2015</a:t>
            </a:fld>
            <a:endParaRPr lang="en-U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www.naturalbornscientist.com</a:t>
            </a:r>
            <a:endParaRPr lang="en-U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DD3D40-3B69-4ACD-A924-9DB08331D893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31607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7F0C3A-B5C0-4912-B5BD-3AAAD8B39FDA}" type="datetime1">
              <a:rPr lang="en-US" smtClean="0"/>
              <a:t>9/17/2015</a:t>
            </a:fld>
            <a:endParaRPr lang="en-U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www.naturalbornscientist.com</a:t>
            </a:r>
            <a:endParaRPr lang="en-U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DD3D40-3B69-4ACD-A924-9DB08331D893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10191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2B6994-8B54-42A2-92E2-B76532F6E37D}" type="datetime1">
              <a:rPr lang="en-US" smtClean="0"/>
              <a:t>9/17/2015</a:t>
            </a:fld>
            <a:endParaRPr lang="en-U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www.naturalbornscientist.com</a:t>
            </a:r>
            <a:endParaRPr lang="en-U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DD3D40-3B69-4ACD-A924-9DB08331D893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01212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23DB9A-6DCF-4E0F-9BE2-9F9964A79AA2}" type="datetime1">
              <a:rPr lang="en-US" smtClean="0"/>
              <a:t>9/17/2015</a:t>
            </a:fld>
            <a:endParaRPr lang="en-U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www.naturalbornscientist.com</a:t>
            </a:r>
            <a:endParaRPr lang="en-U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DD3D40-3B69-4ACD-A924-9DB08331D893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93305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43000"/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A35E39-DEB5-4318-BD54-27C247202974}" type="datetime1">
              <a:rPr lang="en-US" smtClean="0"/>
              <a:t>9/17/2015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www.naturalbornscientist.com</a:t>
            </a:r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DD3D40-3B69-4ACD-A924-9DB08331D893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54850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SISTEMA NERVIOSO</a:t>
            </a:r>
            <a:endParaRPr lang="en-US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…</a:t>
            </a:r>
            <a:r>
              <a:rPr lang="en-US" dirty="0" err="1" smtClean="0"/>
              <a:t>conectados</a:t>
            </a:r>
            <a:r>
              <a:rPr lang="en-US" dirty="0" smtClean="0"/>
              <a:t>…</a:t>
            </a:r>
            <a:endParaRPr lang="en-US" dirty="0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www.naturalbornscientist.com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0844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200" dirty="0" smtClean="0"/>
              <a:t>La </a:t>
            </a:r>
            <a:r>
              <a:rPr lang="en-US" sz="3200" dirty="0" err="1" smtClean="0"/>
              <a:t>célula</a:t>
            </a:r>
            <a:r>
              <a:rPr lang="en-US" sz="3200" dirty="0" smtClean="0"/>
              <a:t> </a:t>
            </a:r>
            <a:r>
              <a:rPr lang="en-US" sz="3200" dirty="0" err="1" smtClean="0"/>
              <a:t>funciona</a:t>
            </a:r>
            <a:r>
              <a:rPr lang="en-US" sz="3200" dirty="0" smtClean="0"/>
              <a:t> </a:t>
            </a:r>
            <a:r>
              <a:rPr lang="en-US" sz="3200" dirty="0" err="1" smtClean="0"/>
              <a:t>como</a:t>
            </a:r>
            <a:r>
              <a:rPr lang="en-US" sz="3200" dirty="0" smtClean="0"/>
              <a:t> </a:t>
            </a:r>
            <a:r>
              <a:rPr lang="en-US" sz="3200" dirty="0" err="1" smtClean="0"/>
              <a:t>una</a:t>
            </a:r>
            <a:r>
              <a:rPr lang="en-US" sz="3200" dirty="0" smtClean="0"/>
              <a:t> </a:t>
            </a:r>
            <a:r>
              <a:rPr lang="en-US" sz="3200" dirty="0" err="1" smtClean="0"/>
              <a:t>batería</a:t>
            </a:r>
            <a:r>
              <a:rPr lang="en-US" sz="3200" dirty="0" smtClean="0"/>
              <a:t> </a:t>
            </a:r>
            <a:r>
              <a:rPr lang="en-US" sz="3200" dirty="0" err="1" smtClean="0"/>
              <a:t>manteniendo</a:t>
            </a:r>
            <a:r>
              <a:rPr lang="en-US" sz="3200" dirty="0" smtClean="0"/>
              <a:t> un </a:t>
            </a:r>
            <a:r>
              <a:rPr lang="en-US" sz="3200" dirty="0" err="1" smtClean="0"/>
              <a:t>equilibrio</a:t>
            </a:r>
            <a:r>
              <a:rPr lang="en-US" sz="3200" dirty="0" smtClean="0"/>
              <a:t> entre los </a:t>
            </a:r>
            <a:r>
              <a:rPr lang="en-US" sz="3200" dirty="0" err="1" smtClean="0"/>
              <a:t>gradientes</a:t>
            </a:r>
            <a:r>
              <a:rPr lang="en-US" sz="3200" dirty="0" smtClean="0"/>
              <a:t> </a:t>
            </a:r>
            <a:r>
              <a:rPr lang="en-US" sz="3200" dirty="0" err="1" smtClean="0"/>
              <a:t>eléctricos</a:t>
            </a:r>
            <a:r>
              <a:rPr lang="en-US" sz="3200" dirty="0" smtClean="0"/>
              <a:t> y de </a:t>
            </a:r>
            <a:r>
              <a:rPr lang="en-US" sz="3200" dirty="0" err="1" smtClean="0"/>
              <a:t>concentración</a:t>
            </a:r>
            <a:r>
              <a:rPr lang="en-US" sz="3200" dirty="0" smtClean="0"/>
              <a:t> </a:t>
            </a:r>
            <a:r>
              <a:rPr lang="en-US" sz="3200" dirty="0" err="1" smtClean="0"/>
              <a:t>almacenando</a:t>
            </a:r>
            <a:r>
              <a:rPr lang="en-US" sz="3200" dirty="0" smtClean="0"/>
              <a:t> </a:t>
            </a:r>
            <a:r>
              <a:rPr lang="en-US" sz="3200" dirty="0" err="1" smtClean="0"/>
              <a:t>energía</a:t>
            </a:r>
            <a:r>
              <a:rPr lang="en-US" sz="3200" dirty="0" smtClean="0"/>
              <a:t>.  </a:t>
            </a:r>
            <a:r>
              <a:rPr lang="en-US" sz="3200" dirty="0" err="1" smtClean="0"/>
              <a:t>Esto</a:t>
            </a:r>
            <a:r>
              <a:rPr lang="en-US" sz="3200" dirty="0" smtClean="0"/>
              <a:t> se </a:t>
            </a:r>
            <a:r>
              <a:rPr lang="en-US" sz="3200" dirty="0" err="1" smtClean="0"/>
              <a:t>denomina</a:t>
            </a:r>
            <a:r>
              <a:rPr lang="en-US" sz="3200" dirty="0" smtClean="0"/>
              <a:t> </a:t>
            </a:r>
            <a:r>
              <a:rPr lang="en-US" sz="3200" b="1" dirty="0" err="1" smtClean="0"/>
              <a:t>potencial</a:t>
            </a:r>
            <a:r>
              <a:rPr lang="en-US" sz="3200" b="1" dirty="0" smtClean="0"/>
              <a:t> de </a:t>
            </a:r>
            <a:r>
              <a:rPr lang="en-US" sz="3200" b="1" dirty="0" err="1" smtClean="0"/>
              <a:t>membrana</a:t>
            </a:r>
            <a:r>
              <a:rPr lang="en-US" sz="3200" b="1" dirty="0" smtClean="0"/>
              <a:t>.</a:t>
            </a:r>
            <a:r>
              <a:rPr lang="en-US" sz="3200" dirty="0" smtClean="0"/>
              <a:t> </a:t>
            </a:r>
            <a:endParaRPr lang="en-US" sz="3200" dirty="0"/>
          </a:p>
        </p:txBody>
      </p:sp>
      <p:pic>
        <p:nvPicPr>
          <p:cNvPr id="5" name="Marcador de contenido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 flipH="1">
            <a:off x="915975" y="1847850"/>
            <a:ext cx="10360049" cy="4351338"/>
          </a:xfrm>
          <a:prstGeom prst="rect">
            <a:avLst/>
          </a:prstGeom>
        </p:spPr>
      </p:pic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www.naturalbornscientist.com</a:t>
            </a:r>
            <a:endParaRPr lang="en-US"/>
          </a:p>
        </p:txBody>
      </p:sp>
      <p:sp>
        <p:nvSpPr>
          <p:cNvPr id="6" name="CuadroTexto 5"/>
          <p:cNvSpPr txBox="1"/>
          <p:nvPr/>
        </p:nvSpPr>
        <p:spPr>
          <a:xfrm>
            <a:off x="4632278" y="4477276"/>
            <a:ext cx="3521122" cy="120032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El interior de la </a:t>
            </a:r>
            <a:r>
              <a:rPr lang="en-US" dirty="0" err="1" smtClean="0"/>
              <a:t>célula</a:t>
            </a:r>
            <a:r>
              <a:rPr lang="en-US" dirty="0" smtClean="0"/>
              <a:t> </a:t>
            </a:r>
            <a:r>
              <a:rPr lang="en-US" dirty="0" err="1" smtClean="0"/>
              <a:t>es</a:t>
            </a:r>
            <a:r>
              <a:rPr lang="en-US" dirty="0"/>
              <a:t> </a:t>
            </a:r>
            <a:r>
              <a:rPr lang="en-US" dirty="0" err="1" smtClean="0"/>
              <a:t>rico</a:t>
            </a:r>
            <a:r>
              <a:rPr lang="en-US" dirty="0" smtClean="0"/>
              <a:t> en </a:t>
            </a:r>
            <a:r>
              <a:rPr lang="en-US" dirty="0" err="1" smtClean="0"/>
              <a:t>iones</a:t>
            </a:r>
            <a:r>
              <a:rPr lang="en-US" dirty="0" smtClean="0"/>
              <a:t> de </a:t>
            </a:r>
            <a:r>
              <a:rPr lang="en-US" b="1" dirty="0" err="1" smtClean="0"/>
              <a:t>potasio</a:t>
            </a:r>
            <a:r>
              <a:rPr lang="en-US" dirty="0" smtClean="0"/>
              <a:t> y </a:t>
            </a:r>
            <a:r>
              <a:rPr lang="en-US" dirty="0" err="1" smtClean="0"/>
              <a:t>una</a:t>
            </a:r>
            <a:r>
              <a:rPr lang="en-US" dirty="0" smtClean="0"/>
              <a:t> gran </a:t>
            </a:r>
            <a:r>
              <a:rPr lang="en-US" dirty="0" err="1" smtClean="0"/>
              <a:t>cantidad</a:t>
            </a:r>
            <a:r>
              <a:rPr lang="en-US" dirty="0" smtClean="0"/>
              <a:t> de </a:t>
            </a:r>
            <a:r>
              <a:rPr lang="en-US" b="1" dirty="0" err="1" smtClean="0"/>
              <a:t>aniones</a:t>
            </a:r>
            <a:r>
              <a:rPr lang="en-US" b="1" dirty="0" smtClean="0"/>
              <a:t> </a:t>
            </a:r>
            <a:r>
              <a:rPr lang="en-US" b="1" dirty="0" err="1" smtClean="0"/>
              <a:t>orgánicos</a:t>
            </a:r>
            <a:r>
              <a:rPr lang="en-US" b="1" dirty="0" smtClean="0"/>
              <a:t>.</a:t>
            </a:r>
            <a:endParaRPr lang="en-US" b="1" dirty="0"/>
          </a:p>
        </p:txBody>
      </p:sp>
      <p:sp>
        <p:nvSpPr>
          <p:cNvPr id="7" name="CuadroTexto 6"/>
          <p:cNvSpPr txBox="1"/>
          <p:nvPr/>
        </p:nvSpPr>
        <p:spPr>
          <a:xfrm>
            <a:off x="4632278" y="2839398"/>
            <a:ext cx="3562065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El </a:t>
            </a:r>
            <a:r>
              <a:rPr lang="en-US" dirty="0" err="1" smtClean="0"/>
              <a:t>líquido</a:t>
            </a:r>
            <a:r>
              <a:rPr lang="en-US" dirty="0" smtClean="0"/>
              <a:t> </a:t>
            </a:r>
            <a:r>
              <a:rPr lang="en-US" dirty="0" err="1" smtClean="0"/>
              <a:t>extracelular</a:t>
            </a:r>
            <a:r>
              <a:rPr lang="en-US" dirty="0" smtClean="0"/>
              <a:t> </a:t>
            </a:r>
            <a:r>
              <a:rPr lang="en-US" dirty="0" err="1" smtClean="0"/>
              <a:t>es</a:t>
            </a:r>
            <a:r>
              <a:rPr lang="en-US" dirty="0" smtClean="0"/>
              <a:t> </a:t>
            </a:r>
            <a:r>
              <a:rPr lang="en-US" dirty="0" err="1" smtClean="0"/>
              <a:t>rico</a:t>
            </a:r>
            <a:r>
              <a:rPr lang="en-US" dirty="0" smtClean="0"/>
              <a:t> en </a:t>
            </a:r>
            <a:r>
              <a:rPr lang="en-US" b="1" dirty="0" err="1" smtClean="0"/>
              <a:t>cloruro</a:t>
            </a:r>
            <a:r>
              <a:rPr lang="en-US" b="1" dirty="0" smtClean="0"/>
              <a:t> de </a:t>
            </a:r>
            <a:r>
              <a:rPr lang="en-US" b="1" dirty="0" err="1" smtClean="0"/>
              <a:t>sodio</a:t>
            </a:r>
            <a:r>
              <a:rPr lang="en-US" dirty="0" smtClean="0"/>
              <a:t>.</a:t>
            </a:r>
            <a:endParaRPr lang="en-US" dirty="0"/>
          </a:p>
        </p:txBody>
      </p:sp>
      <p:cxnSp>
        <p:nvCxnSpPr>
          <p:cNvPr id="9" name="Conector recto de flecha 8"/>
          <p:cNvCxnSpPr/>
          <p:nvPr/>
        </p:nvCxnSpPr>
        <p:spPr>
          <a:xfrm flipV="1">
            <a:off x="5540991" y="4075530"/>
            <a:ext cx="13648" cy="401746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57840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59992" y="365124"/>
            <a:ext cx="11463362" cy="2181651"/>
          </a:xfrm>
        </p:spPr>
        <p:txBody>
          <a:bodyPr>
            <a:noAutofit/>
          </a:bodyPr>
          <a:lstStyle/>
          <a:p>
            <a:r>
              <a:rPr lang="en-US" sz="3200" dirty="0" smtClean="0"/>
              <a:t>La </a:t>
            </a:r>
            <a:r>
              <a:rPr lang="en-US" sz="3200" b="1" dirty="0" err="1" smtClean="0"/>
              <a:t>bomba</a:t>
            </a:r>
            <a:r>
              <a:rPr lang="en-US" sz="3200" b="1" dirty="0" smtClean="0"/>
              <a:t> de </a:t>
            </a:r>
            <a:r>
              <a:rPr lang="en-US" sz="3200" b="1" dirty="0" err="1" smtClean="0"/>
              <a:t>Sodio</a:t>
            </a:r>
            <a:r>
              <a:rPr lang="en-US" sz="3200" b="1" dirty="0" smtClean="0"/>
              <a:t> y </a:t>
            </a:r>
            <a:r>
              <a:rPr lang="en-US" sz="3200" b="1" dirty="0" err="1" smtClean="0"/>
              <a:t>Potasio</a:t>
            </a:r>
            <a:r>
              <a:rPr lang="en-US" sz="3200" b="1" dirty="0" smtClean="0"/>
              <a:t> </a:t>
            </a:r>
            <a:r>
              <a:rPr lang="en-US" sz="3200" dirty="0" err="1" smtClean="0"/>
              <a:t>ayuda</a:t>
            </a:r>
            <a:r>
              <a:rPr lang="en-US" sz="3200" dirty="0" smtClean="0"/>
              <a:t> a </a:t>
            </a:r>
            <a:r>
              <a:rPr lang="en-US" sz="3200" dirty="0" err="1" smtClean="0"/>
              <a:t>mantener</a:t>
            </a:r>
            <a:r>
              <a:rPr lang="en-US" sz="3200" dirty="0" smtClean="0"/>
              <a:t> un </a:t>
            </a:r>
            <a:r>
              <a:rPr lang="en-US" sz="3200" dirty="0" err="1" smtClean="0"/>
              <a:t>equilibrio</a:t>
            </a:r>
            <a:r>
              <a:rPr lang="en-US" sz="3200" dirty="0" smtClean="0"/>
              <a:t> de </a:t>
            </a:r>
            <a:r>
              <a:rPr lang="en-US" sz="3200" dirty="0" err="1" smtClean="0"/>
              <a:t>modo</a:t>
            </a:r>
            <a:r>
              <a:rPr lang="en-US" sz="3200" dirty="0" smtClean="0"/>
              <a:t> </a:t>
            </a:r>
            <a:r>
              <a:rPr lang="en-US" sz="3200" dirty="0" err="1" smtClean="0"/>
              <a:t>que</a:t>
            </a:r>
            <a:r>
              <a:rPr lang="en-US" sz="3200" dirty="0" smtClean="0"/>
              <a:t> el </a:t>
            </a:r>
            <a:r>
              <a:rPr lang="en-US" sz="3200" b="1" dirty="0" smtClean="0"/>
              <a:t>interior</a:t>
            </a:r>
            <a:r>
              <a:rPr lang="en-US" sz="3200" dirty="0" smtClean="0"/>
              <a:t> de la </a:t>
            </a:r>
            <a:r>
              <a:rPr lang="en-US" sz="3200" dirty="0" err="1" smtClean="0"/>
              <a:t>célula</a:t>
            </a:r>
            <a:r>
              <a:rPr lang="en-US" sz="3200" dirty="0" smtClean="0"/>
              <a:t> </a:t>
            </a:r>
            <a:r>
              <a:rPr lang="en-US" sz="3200" dirty="0" err="1" smtClean="0"/>
              <a:t>tiende</a:t>
            </a:r>
            <a:r>
              <a:rPr lang="en-US" sz="3200" dirty="0" smtClean="0"/>
              <a:t> a </a:t>
            </a:r>
            <a:r>
              <a:rPr lang="en-US" sz="3200" dirty="0" err="1" smtClean="0"/>
              <a:t>ser</a:t>
            </a:r>
            <a:r>
              <a:rPr lang="en-US" sz="3200" dirty="0" smtClean="0"/>
              <a:t> </a:t>
            </a:r>
            <a:r>
              <a:rPr lang="en-US" sz="3200" dirty="0" err="1" smtClean="0"/>
              <a:t>más</a:t>
            </a:r>
            <a:r>
              <a:rPr lang="en-US" sz="3200" dirty="0" smtClean="0"/>
              <a:t> </a:t>
            </a:r>
            <a:r>
              <a:rPr lang="en-US" sz="3200" b="1" dirty="0" err="1" smtClean="0"/>
              <a:t>negativo</a:t>
            </a:r>
            <a:r>
              <a:rPr lang="en-US" sz="3200" dirty="0" smtClean="0"/>
              <a:t> </a:t>
            </a:r>
            <a:r>
              <a:rPr lang="en-US" sz="3200" dirty="0" err="1" smtClean="0"/>
              <a:t>que</a:t>
            </a:r>
            <a:r>
              <a:rPr lang="en-US" sz="3200" dirty="0" smtClean="0"/>
              <a:t> el </a:t>
            </a:r>
            <a:r>
              <a:rPr lang="en-US" sz="3200" b="1" dirty="0" smtClean="0"/>
              <a:t>exterior</a:t>
            </a:r>
            <a:r>
              <a:rPr lang="en-US" sz="3200" dirty="0"/>
              <a:t> </a:t>
            </a:r>
            <a:r>
              <a:rPr lang="en-US" sz="3200" dirty="0" smtClean="0"/>
              <a:t>el </a:t>
            </a:r>
            <a:r>
              <a:rPr lang="en-US" sz="3200" dirty="0" err="1" smtClean="0"/>
              <a:t>cual</a:t>
            </a:r>
            <a:r>
              <a:rPr lang="en-US" sz="3200" dirty="0" smtClean="0"/>
              <a:t> </a:t>
            </a:r>
            <a:r>
              <a:rPr lang="en-US" sz="3200" dirty="0" err="1" smtClean="0"/>
              <a:t>es</a:t>
            </a:r>
            <a:r>
              <a:rPr lang="en-US" sz="3200" dirty="0" smtClean="0"/>
              <a:t> </a:t>
            </a:r>
            <a:r>
              <a:rPr lang="en-US" sz="3200" dirty="0" err="1" smtClean="0"/>
              <a:t>más</a:t>
            </a:r>
            <a:r>
              <a:rPr lang="en-US" sz="3200" dirty="0" smtClean="0"/>
              <a:t> </a:t>
            </a:r>
            <a:r>
              <a:rPr lang="en-US" sz="3200" b="1" dirty="0" err="1" smtClean="0"/>
              <a:t>positivo</a:t>
            </a:r>
            <a:r>
              <a:rPr lang="en-US" sz="3200" dirty="0" smtClean="0"/>
              <a:t>.  </a:t>
            </a:r>
            <a:r>
              <a:rPr lang="en-US" sz="3200" dirty="0" err="1" smtClean="0"/>
              <a:t>Esto</a:t>
            </a:r>
            <a:r>
              <a:rPr lang="en-US" sz="3200" dirty="0" smtClean="0"/>
              <a:t> se </a:t>
            </a:r>
            <a:r>
              <a:rPr lang="en-US" sz="3200" dirty="0" err="1" smtClean="0"/>
              <a:t>denomina</a:t>
            </a:r>
            <a:r>
              <a:rPr lang="en-US" sz="3200" dirty="0" smtClean="0"/>
              <a:t> </a:t>
            </a:r>
            <a:r>
              <a:rPr lang="en-US" sz="3200" b="1" dirty="0" err="1" smtClean="0"/>
              <a:t>Potencial</a:t>
            </a:r>
            <a:r>
              <a:rPr lang="en-US" sz="3200" b="1" dirty="0" smtClean="0"/>
              <a:t> de </a:t>
            </a:r>
            <a:r>
              <a:rPr lang="en-US" sz="3200" b="1" dirty="0" err="1" smtClean="0"/>
              <a:t>Reposo</a:t>
            </a:r>
            <a:r>
              <a:rPr lang="en-US" sz="3200" b="1" dirty="0" smtClean="0"/>
              <a:t>.</a:t>
            </a:r>
            <a:endParaRPr lang="en-US" sz="3200" dirty="0"/>
          </a:p>
        </p:txBody>
      </p:sp>
      <p:pic>
        <p:nvPicPr>
          <p:cNvPr id="5" name="Marcador de contenido 4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30202" t="44350" r="46071" b="35986"/>
          <a:stretch/>
        </p:blipFill>
        <p:spPr>
          <a:xfrm>
            <a:off x="359992" y="2701549"/>
            <a:ext cx="10461546" cy="3873166"/>
          </a:xfrm>
          <a:prstGeom prst="rect">
            <a:avLst/>
          </a:prstGeom>
        </p:spPr>
      </p:pic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www.naturalbornscientist.com</a:t>
            </a:r>
            <a:endParaRPr lang="en-US"/>
          </a:p>
        </p:txBody>
      </p:sp>
      <p:sp>
        <p:nvSpPr>
          <p:cNvPr id="6" name="CuadroTexto 5"/>
          <p:cNvSpPr txBox="1"/>
          <p:nvPr/>
        </p:nvSpPr>
        <p:spPr>
          <a:xfrm>
            <a:off x="1196454" y="4037968"/>
            <a:ext cx="873456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 smtClean="0">
                <a:solidFill>
                  <a:srgbClr val="002060"/>
                </a:solidFill>
              </a:rPr>
              <a:t>- - - - - - - - - - - - - - -  </a:t>
            </a:r>
            <a:endParaRPr lang="en-US" sz="7200" dirty="0">
              <a:solidFill>
                <a:srgbClr val="002060"/>
              </a:solidFill>
            </a:endParaRPr>
          </a:p>
        </p:txBody>
      </p:sp>
      <p:sp>
        <p:nvSpPr>
          <p:cNvPr id="7" name="CuadroTexto 6"/>
          <p:cNvSpPr txBox="1"/>
          <p:nvPr/>
        </p:nvSpPr>
        <p:spPr>
          <a:xfrm>
            <a:off x="1196454" y="3070747"/>
            <a:ext cx="849345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>
                <a:solidFill>
                  <a:srgbClr val="FF0000"/>
                </a:solidFill>
              </a:rPr>
              <a:t>+ + + + + + + + + + + + + + + </a:t>
            </a:r>
            <a:endParaRPr lang="en-US" sz="4800" dirty="0">
              <a:solidFill>
                <a:srgbClr val="FF0000"/>
              </a:solidFill>
            </a:endParaRPr>
          </a:p>
        </p:txBody>
      </p:sp>
      <p:sp>
        <p:nvSpPr>
          <p:cNvPr id="9" name="Rectángulo 8"/>
          <p:cNvSpPr/>
          <p:nvPr/>
        </p:nvSpPr>
        <p:spPr>
          <a:xfrm>
            <a:off x="1338280" y="5491007"/>
            <a:ext cx="8335936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dirty="0">
                <a:solidFill>
                  <a:srgbClr val="FF0000"/>
                </a:solidFill>
              </a:rPr>
              <a:t>+ + + + + + + + + + + + + + + </a:t>
            </a:r>
          </a:p>
        </p:txBody>
      </p:sp>
      <p:pic>
        <p:nvPicPr>
          <p:cNvPr id="11" name="Imagen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 flipH="1" flipV="1">
            <a:off x="9067695" y="3819056"/>
            <a:ext cx="3881179" cy="1630139"/>
          </a:xfrm>
          <a:prstGeom prst="rect">
            <a:avLst/>
          </a:prstGeom>
          <a:ln w="57150">
            <a:solidFill>
              <a:schemeClr val="tx1"/>
            </a:solidFill>
          </a:ln>
        </p:spPr>
      </p:pic>
      <p:sp>
        <p:nvSpPr>
          <p:cNvPr id="12" name="Flecha derecha 11"/>
          <p:cNvSpPr/>
          <p:nvPr/>
        </p:nvSpPr>
        <p:spPr>
          <a:xfrm flipH="1">
            <a:off x="9974347" y="4271748"/>
            <a:ext cx="978288" cy="24566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2378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Marcador de contenido 6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04" t="27636" r="14647" b="22507"/>
          <a:stretch/>
        </p:blipFill>
        <p:spPr>
          <a:xfrm>
            <a:off x="1706647" y="2307530"/>
            <a:ext cx="8778706" cy="2988859"/>
          </a:xfr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534709"/>
            <a:ext cx="10515600" cy="1253147"/>
          </a:xfrm>
        </p:spPr>
        <p:txBody>
          <a:bodyPr/>
          <a:lstStyle/>
          <a:p>
            <a:r>
              <a:rPr lang="en-US" b="1" dirty="0" smtClean="0"/>
              <a:t>El </a:t>
            </a:r>
            <a:r>
              <a:rPr lang="en-US" b="1" dirty="0" err="1" smtClean="0"/>
              <a:t>Potencial</a:t>
            </a:r>
            <a:r>
              <a:rPr lang="en-US" b="1" dirty="0" smtClean="0"/>
              <a:t> de </a:t>
            </a:r>
            <a:r>
              <a:rPr lang="en-US" b="1" dirty="0" err="1" smtClean="0"/>
              <a:t>Reposo</a:t>
            </a:r>
            <a:r>
              <a:rPr lang="en-US" b="1" dirty="0" smtClean="0"/>
              <a:t>.</a:t>
            </a:r>
            <a:endParaRPr lang="en-US" b="1" dirty="0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www.naturalbornscientist.com</a:t>
            </a:r>
            <a:endParaRPr lang="en-US"/>
          </a:p>
        </p:txBody>
      </p:sp>
      <p:sp>
        <p:nvSpPr>
          <p:cNvPr id="8" name="CuadroTexto 7"/>
          <p:cNvSpPr txBox="1"/>
          <p:nvPr/>
        </p:nvSpPr>
        <p:spPr>
          <a:xfrm>
            <a:off x="452225" y="4477476"/>
            <a:ext cx="2129051" cy="1815882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Los </a:t>
            </a:r>
            <a:r>
              <a:rPr lang="en-US" sz="1600" b="1" dirty="0" err="1" smtClean="0"/>
              <a:t>canales</a:t>
            </a:r>
            <a:r>
              <a:rPr lang="en-US" sz="1600" b="1" dirty="0" smtClean="0"/>
              <a:t> de </a:t>
            </a:r>
            <a:r>
              <a:rPr lang="en-US" sz="1600" b="1" dirty="0" err="1" smtClean="0"/>
              <a:t>reposo</a:t>
            </a:r>
            <a:r>
              <a:rPr lang="en-US" sz="1600" b="1" dirty="0" smtClean="0"/>
              <a:t> de </a:t>
            </a:r>
            <a:r>
              <a:rPr lang="en-US" sz="1600" b="1" dirty="0" err="1" smtClean="0"/>
              <a:t>potasio</a:t>
            </a:r>
            <a:r>
              <a:rPr lang="en-US" sz="1600" b="1" dirty="0" smtClean="0"/>
              <a:t> </a:t>
            </a:r>
            <a:r>
              <a:rPr lang="en-US" sz="1600" dirty="0" err="1" smtClean="0"/>
              <a:t>permanecen</a:t>
            </a:r>
            <a:r>
              <a:rPr lang="en-US" sz="1600" dirty="0" smtClean="0"/>
              <a:t> </a:t>
            </a:r>
            <a:r>
              <a:rPr lang="en-US" sz="1600" b="1" dirty="0" err="1" smtClean="0"/>
              <a:t>abiertos</a:t>
            </a:r>
            <a:r>
              <a:rPr lang="en-US" sz="1600" dirty="0" smtClean="0"/>
              <a:t> </a:t>
            </a:r>
            <a:r>
              <a:rPr lang="en-US" sz="1600" dirty="0" err="1" smtClean="0"/>
              <a:t>permitiendo</a:t>
            </a:r>
            <a:r>
              <a:rPr lang="en-US" sz="1600" dirty="0" smtClean="0"/>
              <a:t> un </a:t>
            </a:r>
            <a:r>
              <a:rPr lang="en-US" sz="1600" dirty="0" err="1" smtClean="0"/>
              <a:t>flujo</a:t>
            </a:r>
            <a:r>
              <a:rPr lang="en-US" sz="1600" dirty="0" smtClean="0"/>
              <a:t> </a:t>
            </a:r>
            <a:r>
              <a:rPr lang="en-US" sz="1600" dirty="0" err="1" smtClean="0"/>
              <a:t>constante</a:t>
            </a:r>
            <a:r>
              <a:rPr lang="en-US" sz="1600" dirty="0" smtClean="0"/>
              <a:t> de </a:t>
            </a:r>
            <a:r>
              <a:rPr lang="en-US" sz="1600" dirty="0" err="1" smtClean="0"/>
              <a:t>iones</a:t>
            </a:r>
            <a:r>
              <a:rPr lang="en-US" sz="1600" dirty="0" smtClean="0"/>
              <a:t> K+ </a:t>
            </a:r>
            <a:endParaRPr lang="en-US" sz="1600" dirty="0"/>
          </a:p>
        </p:txBody>
      </p:sp>
      <p:cxnSp>
        <p:nvCxnSpPr>
          <p:cNvPr id="10" name="Conector curvado 9"/>
          <p:cNvCxnSpPr/>
          <p:nvPr/>
        </p:nvCxnSpPr>
        <p:spPr>
          <a:xfrm rot="16200000" flipH="1">
            <a:off x="1785939" y="3700604"/>
            <a:ext cx="1752600" cy="9525"/>
          </a:xfrm>
          <a:prstGeom prst="curvedConnector3">
            <a:avLst>
              <a:gd name="adj1" fmla="val 57608"/>
            </a:avLst>
          </a:prstGeom>
          <a:ln w="28575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ector curvado 15"/>
          <p:cNvCxnSpPr/>
          <p:nvPr/>
        </p:nvCxnSpPr>
        <p:spPr>
          <a:xfrm rot="5400000" flipH="1" flipV="1">
            <a:off x="1871665" y="3700605"/>
            <a:ext cx="1752600" cy="9525"/>
          </a:xfrm>
          <a:prstGeom prst="curvedConnector3">
            <a:avLst>
              <a:gd name="adj1" fmla="val 49456"/>
            </a:avLst>
          </a:prstGeom>
          <a:ln w="28575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CuadroTexto 18"/>
          <p:cNvSpPr txBox="1"/>
          <p:nvPr/>
        </p:nvSpPr>
        <p:spPr>
          <a:xfrm>
            <a:off x="8775511" y="1054383"/>
            <a:ext cx="3098041" cy="147732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La </a:t>
            </a:r>
            <a:r>
              <a:rPr lang="en-US" b="1" dirty="0" err="1" smtClean="0"/>
              <a:t>bomba</a:t>
            </a:r>
            <a:r>
              <a:rPr lang="en-US" b="1" dirty="0" smtClean="0"/>
              <a:t> de </a:t>
            </a:r>
            <a:r>
              <a:rPr lang="en-US" b="1" dirty="0" err="1" smtClean="0"/>
              <a:t>sodio-potasio</a:t>
            </a:r>
            <a:r>
              <a:rPr lang="en-US" b="1" dirty="0" smtClean="0"/>
              <a:t> </a:t>
            </a:r>
            <a:r>
              <a:rPr lang="en-US" dirty="0" err="1" smtClean="0"/>
              <a:t>regula</a:t>
            </a:r>
            <a:r>
              <a:rPr lang="en-US" dirty="0" smtClean="0"/>
              <a:t> el </a:t>
            </a:r>
            <a:r>
              <a:rPr lang="en-US" dirty="0" err="1" smtClean="0"/>
              <a:t>flujo</a:t>
            </a:r>
            <a:r>
              <a:rPr lang="en-US" dirty="0" smtClean="0"/>
              <a:t> de </a:t>
            </a:r>
            <a:r>
              <a:rPr lang="en-US" dirty="0" err="1" smtClean="0"/>
              <a:t>iones</a:t>
            </a:r>
            <a:r>
              <a:rPr lang="en-US" dirty="0" smtClean="0"/>
              <a:t> Na+ </a:t>
            </a:r>
            <a:r>
              <a:rPr lang="en-US" dirty="0" err="1" smtClean="0"/>
              <a:t>hacia</a:t>
            </a:r>
            <a:r>
              <a:rPr lang="en-US" dirty="0" smtClean="0"/>
              <a:t> </a:t>
            </a:r>
            <a:r>
              <a:rPr lang="en-US" dirty="0" err="1" smtClean="0"/>
              <a:t>afuera</a:t>
            </a:r>
            <a:r>
              <a:rPr lang="en-US" dirty="0" smtClean="0"/>
              <a:t> y K+ </a:t>
            </a:r>
            <a:r>
              <a:rPr lang="en-US" dirty="0" err="1" smtClean="0"/>
              <a:t>hacia</a:t>
            </a:r>
            <a:r>
              <a:rPr lang="en-US" dirty="0" smtClean="0"/>
              <a:t> </a:t>
            </a:r>
            <a:r>
              <a:rPr lang="en-US" dirty="0" err="1" smtClean="0"/>
              <a:t>adentro</a:t>
            </a:r>
            <a:r>
              <a:rPr lang="en-US" dirty="0" smtClean="0"/>
              <a:t> </a:t>
            </a:r>
            <a:r>
              <a:rPr lang="en-US" dirty="0" err="1" smtClean="0"/>
              <a:t>manteniendo</a:t>
            </a:r>
            <a:r>
              <a:rPr lang="en-US" dirty="0" smtClean="0"/>
              <a:t> el </a:t>
            </a:r>
            <a:r>
              <a:rPr lang="en-US" dirty="0" err="1" smtClean="0"/>
              <a:t>equilibrio</a:t>
            </a:r>
            <a:r>
              <a:rPr lang="en-US" dirty="0" smtClean="0"/>
              <a:t>.  </a:t>
            </a:r>
            <a:endParaRPr lang="en-US" dirty="0"/>
          </a:p>
        </p:txBody>
      </p:sp>
      <p:sp>
        <p:nvSpPr>
          <p:cNvPr id="20" name="CuadroTexto 19"/>
          <p:cNvSpPr txBox="1"/>
          <p:nvPr/>
        </p:nvSpPr>
        <p:spPr>
          <a:xfrm>
            <a:off x="8843749" y="4992504"/>
            <a:ext cx="3029803" cy="1200329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err="1" smtClean="0"/>
              <a:t>Por</a:t>
            </a:r>
            <a:r>
              <a:rPr lang="en-US" dirty="0" smtClean="0"/>
              <a:t> </a:t>
            </a:r>
            <a:r>
              <a:rPr lang="en-US" dirty="0" err="1" smtClean="0"/>
              <a:t>cada</a:t>
            </a:r>
            <a:r>
              <a:rPr lang="en-US" dirty="0" smtClean="0"/>
              <a:t> dos </a:t>
            </a:r>
            <a:r>
              <a:rPr lang="en-US" dirty="0" err="1" smtClean="0"/>
              <a:t>iones</a:t>
            </a:r>
            <a:r>
              <a:rPr lang="en-US" dirty="0" smtClean="0"/>
              <a:t> K+ </a:t>
            </a:r>
            <a:r>
              <a:rPr lang="en-US" dirty="0" err="1" smtClean="0"/>
              <a:t>que</a:t>
            </a:r>
            <a:r>
              <a:rPr lang="en-US" dirty="0" smtClean="0"/>
              <a:t> </a:t>
            </a:r>
            <a:r>
              <a:rPr lang="en-US" dirty="0" err="1" smtClean="0"/>
              <a:t>ingresan</a:t>
            </a:r>
            <a:r>
              <a:rPr lang="en-US" dirty="0" smtClean="0"/>
              <a:t>, </a:t>
            </a:r>
            <a:r>
              <a:rPr lang="en-US" dirty="0" err="1" smtClean="0"/>
              <a:t>salen</a:t>
            </a:r>
            <a:r>
              <a:rPr lang="en-US" dirty="0" smtClean="0"/>
              <a:t> 3 </a:t>
            </a:r>
            <a:r>
              <a:rPr lang="en-US" dirty="0" err="1" smtClean="0"/>
              <a:t>inoes</a:t>
            </a:r>
            <a:r>
              <a:rPr lang="en-US" dirty="0" smtClean="0"/>
              <a:t> Na+ </a:t>
            </a:r>
            <a:r>
              <a:rPr lang="en-US" dirty="0" err="1" smtClean="0"/>
              <a:t>por</a:t>
            </a:r>
            <a:r>
              <a:rPr lang="en-US" dirty="0" smtClean="0"/>
              <a:t> </a:t>
            </a:r>
            <a:r>
              <a:rPr lang="en-US" dirty="0" err="1" smtClean="0"/>
              <a:t>medio</a:t>
            </a:r>
            <a:r>
              <a:rPr lang="en-US" dirty="0" smtClean="0"/>
              <a:t> </a:t>
            </a:r>
            <a:r>
              <a:rPr lang="en-US" b="1" dirty="0" smtClean="0"/>
              <a:t>de </a:t>
            </a:r>
            <a:r>
              <a:rPr lang="en-US" b="1" dirty="0" err="1" smtClean="0"/>
              <a:t>transporte</a:t>
            </a:r>
            <a:r>
              <a:rPr lang="en-US" b="1" dirty="0" smtClean="0"/>
              <a:t> </a:t>
            </a:r>
            <a:r>
              <a:rPr lang="en-US" b="1" dirty="0" err="1" smtClean="0"/>
              <a:t>activo</a:t>
            </a:r>
            <a:endParaRPr lang="en-US" b="1" dirty="0"/>
          </a:p>
        </p:txBody>
      </p:sp>
      <p:sp>
        <p:nvSpPr>
          <p:cNvPr id="24" name="Flecha curvada hacia la izquierda 23"/>
          <p:cNvSpPr/>
          <p:nvPr/>
        </p:nvSpPr>
        <p:spPr>
          <a:xfrm flipH="1">
            <a:off x="9005302" y="2693937"/>
            <a:ext cx="276794" cy="2176833"/>
          </a:xfrm>
          <a:prstGeom prst="curvedLeftArrow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5" name="Flecha curvada hacia la izquierda 24"/>
          <p:cNvSpPr/>
          <p:nvPr/>
        </p:nvSpPr>
        <p:spPr>
          <a:xfrm flipV="1">
            <a:off x="8775511" y="2619816"/>
            <a:ext cx="245660" cy="2233325"/>
          </a:xfrm>
          <a:prstGeom prst="curvedLeftArrow">
            <a:avLst/>
          </a:prstGeom>
          <a:solidFill>
            <a:srgbClr val="E18BCF"/>
          </a:solidFill>
          <a:ln>
            <a:solidFill>
              <a:srgbClr val="E18BC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6" name="CuadroTexto 25"/>
          <p:cNvSpPr txBox="1"/>
          <p:nvPr/>
        </p:nvSpPr>
        <p:spPr>
          <a:xfrm>
            <a:off x="8088627" y="2517521"/>
            <a:ext cx="7915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E18BCF"/>
                </a:solidFill>
              </a:rPr>
              <a:t>3Na+</a:t>
            </a:r>
            <a:endParaRPr lang="en-US" dirty="0">
              <a:solidFill>
                <a:srgbClr val="E18BCF"/>
              </a:solidFill>
            </a:endParaRPr>
          </a:p>
        </p:txBody>
      </p:sp>
      <p:sp>
        <p:nvSpPr>
          <p:cNvPr id="27" name="CuadroTexto 26"/>
          <p:cNvSpPr txBox="1"/>
          <p:nvPr/>
        </p:nvSpPr>
        <p:spPr>
          <a:xfrm>
            <a:off x="9339724" y="4605543"/>
            <a:ext cx="6462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7030A0"/>
                </a:solidFill>
              </a:rPr>
              <a:t>2K+</a:t>
            </a:r>
            <a:endParaRPr lang="en-US" dirty="0">
              <a:solidFill>
                <a:srgbClr val="7030A0"/>
              </a:solidFill>
            </a:endParaRPr>
          </a:p>
        </p:txBody>
      </p:sp>
      <p:sp>
        <p:nvSpPr>
          <p:cNvPr id="28" name="CuadroTexto 27"/>
          <p:cNvSpPr txBox="1"/>
          <p:nvPr/>
        </p:nvSpPr>
        <p:spPr>
          <a:xfrm>
            <a:off x="2280743" y="2527819"/>
            <a:ext cx="4719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7030A0"/>
                </a:solidFill>
              </a:rPr>
              <a:t>K+</a:t>
            </a:r>
            <a:endParaRPr lang="en-US" dirty="0">
              <a:solidFill>
                <a:srgbClr val="7030A0"/>
              </a:solidFill>
            </a:endParaRPr>
          </a:p>
        </p:txBody>
      </p:sp>
      <p:sp>
        <p:nvSpPr>
          <p:cNvPr id="29" name="CuadroTexto 28"/>
          <p:cNvSpPr txBox="1"/>
          <p:nvPr/>
        </p:nvSpPr>
        <p:spPr>
          <a:xfrm>
            <a:off x="2673504" y="4623172"/>
            <a:ext cx="4719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7030A0"/>
                </a:solidFill>
              </a:rPr>
              <a:t>K+</a:t>
            </a:r>
            <a:endParaRPr lang="en-US" dirty="0">
              <a:solidFill>
                <a:srgbClr val="7030A0"/>
              </a:solidFill>
            </a:endParaRPr>
          </a:p>
        </p:txBody>
      </p:sp>
      <p:sp>
        <p:nvSpPr>
          <p:cNvPr id="30" name="CuadroTexto 29"/>
          <p:cNvSpPr txBox="1"/>
          <p:nvPr/>
        </p:nvSpPr>
        <p:spPr>
          <a:xfrm>
            <a:off x="4038600" y="5098279"/>
            <a:ext cx="3518387" cy="64633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Los </a:t>
            </a:r>
            <a:r>
              <a:rPr lang="en-US" b="1" dirty="0" err="1" smtClean="0"/>
              <a:t>canales</a:t>
            </a:r>
            <a:r>
              <a:rPr lang="en-US" b="1" dirty="0" smtClean="0"/>
              <a:t> </a:t>
            </a:r>
            <a:r>
              <a:rPr lang="en-US" b="1" dirty="0" err="1" smtClean="0"/>
              <a:t>sensibles</a:t>
            </a:r>
            <a:r>
              <a:rPr lang="en-US" b="1" dirty="0" smtClean="0"/>
              <a:t> al </a:t>
            </a:r>
            <a:r>
              <a:rPr lang="en-US" b="1" dirty="0" err="1" smtClean="0"/>
              <a:t>voltaje</a:t>
            </a:r>
            <a:r>
              <a:rPr lang="en-US" b="1" dirty="0" smtClean="0"/>
              <a:t> </a:t>
            </a:r>
            <a:r>
              <a:rPr lang="en-US" dirty="0" err="1" smtClean="0"/>
              <a:t>permanecen</a:t>
            </a:r>
            <a:r>
              <a:rPr lang="en-US" dirty="0" smtClean="0"/>
              <a:t> </a:t>
            </a:r>
            <a:r>
              <a:rPr lang="en-US" b="1" dirty="0" err="1" smtClean="0"/>
              <a:t>cerrados</a:t>
            </a:r>
            <a:endParaRPr lang="en-US" b="1" dirty="0"/>
          </a:p>
        </p:txBody>
      </p:sp>
      <p:sp>
        <p:nvSpPr>
          <p:cNvPr id="31" name="CuadroTexto 30"/>
          <p:cNvSpPr txBox="1"/>
          <p:nvPr/>
        </p:nvSpPr>
        <p:spPr>
          <a:xfrm>
            <a:off x="4090456" y="2596385"/>
            <a:ext cx="34119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B050"/>
                </a:solidFill>
              </a:rPr>
              <a:t>Cl-          Cl-          Cl-          Cl-</a:t>
            </a:r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33" name="CuadroTexto 32"/>
          <p:cNvSpPr txBox="1"/>
          <p:nvPr/>
        </p:nvSpPr>
        <p:spPr>
          <a:xfrm>
            <a:off x="3812864" y="4605543"/>
            <a:ext cx="40239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org-          org-          org-          org-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4" name="Explosión 2 33"/>
          <p:cNvSpPr/>
          <p:nvPr/>
        </p:nvSpPr>
        <p:spPr>
          <a:xfrm>
            <a:off x="7852688" y="4456499"/>
            <a:ext cx="1126724" cy="484747"/>
          </a:xfrm>
          <a:prstGeom prst="irregularSeal2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chemeClr val="tx1"/>
                </a:solidFill>
              </a:rPr>
              <a:t>ATP</a:t>
            </a:r>
            <a:endParaRPr lang="en-US" sz="1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5668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La </a:t>
            </a:r>
            <a:r>
              <a:rPr lang="en-US" b="1" dirty="0" err="1" smtClean="0"/>
              <a:t>neurona</a:t>
            </a:r>
            <a:r>
              <a:rPr lang="en-US" b="1" dirty="0" smtClean="0"/>
              <a:t> </a:t>
            </a:r>
            <a:r>
              <a:rPr lang="en-US" b="1" dirty="0" err="1" smtClean="0"/>
              <a:t>entra</a:t>
            </a:r>
            <a:r>
              <a:rPr lang="en-US" b="1" dirty="0" smtClean="0"/>
              <a:t> en </a:t>
            </a:r>
            <a:r>
              <a:rPr lang="en-US" b="1" dirty="0" err="1" smtClean="0"/>
              <a:t>actividad</a:t>
            </a:r>
            <a:r>
              <a:rPr lang="en-US" b="1" dirty="0" smtClean="0"/>
              <a:t> </a:t>
            </a:r>
            <a:r>
              <a:rPr lang="en-US" b="1" dirty="0" err="1" smtClean="0"/>
              <a:t>cuando</a:t>
            </a:r>
            <a:r>
              <a:rPr lang="en-US" b="1" dirty="0" smtClean="0"/>
              <a:t> </a:t>
            </a:r>
            <a:r>
              <a:rPr lang="en-US" b="1" dirty="0" err="1" smtClean="0"/>
              <a:t>alcanza</a:t>
            </a:r>
            <a:r>
              <a:rPr lang="en-US" b="1" dirty="0" smtClean="0"/>
              <a:t> un </a:t>
            </a:r>
            <a:r>
              <a:rPr lang="en-US" b="1" i="1" dirty="0" err="1" smtClean="0"/>
              <a:t>umbral</a:t>
            </a:r>
            <a:endParaRPr lang="en-US" b="1" i="1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 smtClean="0"/>
              <a:t>En </a:t>
            </a:r>
            <a:r>
              <a:rPr lang="en-US" dirty="0" err="1" smtClean="0"/>
              <a:t>reposo</a:t>
            </a:r>
            <a:r>
              <a:rPr lang="en-US" dirty="0" smtClean="0"/>
              <a:t>, la </a:t>
            </a:r>
            <a:r>
              <a:rPr lang="en-US" dirty="0" err="1" smtClean="0"/>
              <a:t>neurona</a:t>
            </a:r>
            <a:r>
              <a:rPr lang="en-US" dirty="0" smtClean="0"/>
              <a:t> </a:t>
            </a:r>
            <a:r>
              <a:rPr lang="en-US" dirty="0" err="1" smtClean="0"/>
              <a:t>mantiene</a:t>
            </a:r>
            <a:r>
              <a:rPr lang="en-US" dirty="0" smtClean="0"/>
              <a:t> un </a:t>
            </a:r>
            <a:r>
              <a:rPr lang="en-US" dirty="0" err="1" smtClean="0"/>
              <a:t>potencial</a:t>
            </a:r>
            <a:r>
              <a:rPr lang="en-US" dirty="0" smtClean="0"/>
              <a:t> de </a:t>
            </a:r>
            <a:r>
              <a:rPr lang="en-US" b="1" dirty="0" smtClean="0"/>
              <a:t>-40 a -90 </a:t>
            </a:r>
            <a:r>
              <a:rPr lang="en-US" b="1" dirty="0" err="1" smtClean="0"/>
              <a:t>milivoltios</a:t>
            </a:r>
            <a:r>
              <a:rPr lang="en-US" b="1" dirty="0" smtClean="0"/>
              <a:t>. </a:t>
            </a:r>
            <a:r>
              <a:rPr lang="en-US" dirty="0" err="1" smtClean="0"/>
              <a:t>Dependiendo</a:t>
            </a:r>
            <a:r>
              <a:rPr lang="en-US" dirty="0" smtClean="0"/>
              <a:t> del </a:t>
            </a:r>
            <a:r>
              <a:rPr lang="en-US" dirty="0" err="1" smtClean="0"/>
              <a:t>estímulo</a:t>
            </a:r>
            <a:r>
              <a:rPr lang="en-US" dirty="0" smtClean="0"/>
              <a:t>, el interior </a:t>
            </a:r>
            <a:r>
              <a:rPr lang="en-US" dirty="0" err="1" smtClean="0"/>
              <a:t>puede</a:t>
            </a:r>
            <a:r>
              <a:rPr lang="en-US" dirty="0" smtClean="0"/>
              <a:t> </a:t>
            </a:r>
            <a:r>
              <a:rPr lang="en-US" dirty="0" err="1" smtClean="0"/>
              <a:t>hacerse</a:t>
            </a:r>
            <a:r>
              <a:rPr lang="en-US" dirty="0" smtClean="0"/>
              <a:t> </a:t>
            </a:r>
            <a:r>
              <a:rPr lang="en-US" dirty="0" err="1" smtClean="0"/>
              <a:t>más</a:t>
            </a:r>
            <a:r>
              <a:rPr lang="en-US" dirty="0" smtClean="0"/>
              <a:t> o </a:t>
            </a:r>
            <a:r>
              <a:rPr lang="en-US" dirty="0" err="1" smtClean="0"/>
              <a:t>menos</a:t>
            </a:r>
            <a:r>
              <a:rPr lang="en-US" dirty="0" smtClean="0"/>
              <a:t> </a:t>
            </a:r>
            <a:r>
              <a:rPr lang="en-US" dirty="0" err="1" smtClean="0"/>
              <a:t>negativo</a:t>
            </a:r>
            <a:r>
              <a:rPr lang="en-US" dirty="0" smtClean="0"/>
              <a:t>. 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err="1" smtClean="0"/>
              <a:t>Cuando</a:t>
            </a:r>
            <a:r>
              <a:rPr lang="en-US" dirty="0" smtClean="0"/>
              <a:t> se </a:t>
            </a:r>
            <a:r>
              <a:rPr lang="en-US" dirty="0" err="1" smtClean="0"/>
              <a:t>hace</a:t>
            </a:r>
            <a:r>
              <a:rPr lang="en-US" dirty="0" smtClean="0"/>
              <a:t> lo </a:t>
            </a:r>
            <a:r>
              <a:rPr lang="en-US" dirty="0" err="1" smtClean="0"/>
              <a:t>suficientemente</a:t>
            </a:r>
            <a:r>
              <a:rPr lang="en-US" dirty="0" smtClean="0"/>
              <a:t> </a:t>
            </a:r>
            <a:r>
              <a:rPr lang="en-US" b="1" dirty="0" err="1" smtClean="0"/>
              <a:t>menos</a:t>
            </a:r>
            <a:r>
              <a:rPr lang="en-US" dirty="0" smtClean="0"/>
              <a:t> </a:t>
            </a:r>
            <a:r>
              <a:rPr lang="en-US" b="1" dirty="0" err="1" smtClean="0"/>
              <a:t>negativo</a:t>
            </a:r>
            <a:r>
              <a:rPr lang="en-US" dirty="0" smtClean="0"/>
              <a:t> </a:t>
            </a:r>
            <a:r>
              <a:rPr lang="en-US" dirty="0" err="1" smtClean="0"/>
              <a:t>alcanzando</a:t>
            </a:r>
            <a:r>
              <a:rPr lang="en-US" dirty="0" smtClean="0"/>
              <a:t> un </a:t>
            </a:r>
            <a:r>
              <a:rPr lang="en-US" dirty="0" err="1" smtClean="0"/>
              <a:t>umbral</a:t>
            </a:r>
            <a:r>
              <a:rPr lang="en-US" dirty="0" smtClean="0"/>
              <a:t>, </a:t>
            </a:r>
            <a:r>
              <a:rPr lang="en-US" dirty="0" err="1" smtClean="0"/>
              <a:t>más</a:t>
            </a:r>
            <a:r>
              <a:rPr lang="en-US" dirty="0" smtClean="0"/>
              <a:t> o meno</a:t>
            </a:r>
            <a:r>
              <a:rPr lang="en-US" dirty="0"/>
              <a:t>s</a:t>
            </a:r>
            <a:r>
              <a:rPr lang="en-US" dirty="0" smtClean="0"/>
              <a:t>15 </a:t>
            </a:r>
            <a:r>
              <a:rPr lang="en-US" dirty="0" err="1" smtClean="0"/>
              <a:t>milivoltios</a:t>
            </a:r>
            <a:r>
              <a:rPr lang="en-US" dirty="0" smtClean="0"/>
              <a:t> </a:t>
            </a:r>
            <a:r>
              <a:rPr lang="en-US" dirty="0" err="1" smtClean="0"/>
              <a:t>menos</a:t>
            </a:r>
            <a:r>
              <a:rPr lang="en-US" dirty="0" smtClean="0"/>
              <a:t> </a:t>
            </a:r>
            <a:r>
              <a:rPr lang="en-US" dirty="0" err="1" smtClean="0"/>
              <a:t>negativo</a:t>
            </a:r>
            <a:r>
              <a:rPr lang="en-US" dirty="0" smtClean="0"/>
              <a:t> </a:t>
            </a:r>
            <a:r>
              <a:rPr lang="en-US" dirty="0"/>
              <a:t>(lo </a:t>
            </a:r>
            <a:r>
              <a:rPr lang="en-US" dirty="0" err="1"/>
              <a:t>equivalente</a:t>
            </a:r>
            <a:r>
              <a:rPr lang="en-US" dirty="0"/>
              <a:t> para </a:t>
            </a:r>
            <a:r>
              <a:rPr lang="en-US" dirty="0" err="1"/>
              <a:t>encender</a:t>
            </a:r>
            <a:r>
              <a:rPr lang="en-US" dirty="0"/>
              <a:t> </a:t>
            </a:r>
            <a:r>
              <a:rPr lang="en-US" dirty="0" err="1"/>
              <a:t>una</a:t>
            </a:r>
            <a:r>
              <a:rPr lang="en-US" dirty="0"/>
              <a:t> </a:t>
            </a:r>
            <a:r>
              <a:rPr lang="en-US" dirty="0" err="1" smtClean="0"/>
              <a:t>linterna</a:t>
            </a:r>
            <a:r>
              <a:rPr lang="en-US" dirty="0" smtClean="0"/>
              <a:t>) se </a:t>
            </a:r>
            <a:r>
              <a:rPr lang="en-US" dirty="0" err="1" smtClean="0"/>
              <a:t>desencadena</a:t>
            </a:r>
            <a:r>
              <a:rPr lang="en-US" dirty="0" smtClean="0"/>
              <a:t> </a:t>
            </a:r>
            <a:r>
              <a:rPr lang="en-US" dirty="0" err="1" smtClean="0"/>
              <a:t>una</a:t>
            </a:r>
            <a:r>
              <a:rPr lang="en-US" dirty="0" smtClean="0"/>
              <a:t> </a:t>
            </a:r>
            <a:r>
              <a:rPr lang="en-US" dirty="0" err="1" smtClean="0"/>
              <a:t>respuesta</a:t>
            </a:r>
            <a:r>
              <a:rPr lang="en-US" dirty="0" smtClean="0"/>
              <a:t> o </a:t>
            </a:r>
            <a:r>
              <a:rPr lang="en-US" b="1" dirty="0" err="1" smtClean="0"/>
              <a:t>potencial</a:t>
            </a:r>
            <a:r>
              <a:rPr lang="en-US" b="1" dirty="0" smtClean="0"/>
              <a:t> de </a:t>
            </a:r>
            <a:r>
              <a:rPr lang="en-US" b="1" dirty="0" err="1" smtClean="0"/>
              <a:t>acción</a:t>
            </a:r>
            <a:r>
              <a:rPr lang="en-US" b="1" dirty="0" smtClean="0"/>
              <a:t>.  </a:t>
            </a:r>
            <a:r>
              <a:rPr lang="en-US" dirty="0" smtClean="0"/>
              <a:t>Este se define </a:t>
            </a:r>
            <a:r>
              <a:rPr lang="en-US" dirty="0" err="1" smtClean="0"/>
              <a:t>como</a:t>
            </a:r>
            <a:r>
              <a:rPr lang="en-US" dirty="0" smtClean="0"/>
              <a:t> un </a:t>
            </a:r>
            <a:r>
              <a:rPr lang="en-US" b="1" dirty="0" err="1" smtClean="0"/>
              <a:t>cambio</a:t>
            </a:r>
            <a:r>
              <a:rPr lang="en-US" dirty="0" smtClean="0"/>
              <a:t> </a:t>
            </a:r>
            <a:r>
              <a:rPr lang="en-US" b="1" dirty="0" err="1" smtClean="0"/>
              <a:t>rápido</a:t>
            </a:r>
            <a:r>
              <a:rPr lang="en-US" dirty="0" smtClean="0"/>
              <a:t> en el </a:t>
            </a:r>
            <a:r>
              <a:rPr lang="en-US" dirty="0" err="1" smtClean="0"/>
              <a:t>potencial</a:t>
            </a:r>
            <a:r>
              <a:rPr lang="en-US" dirty="0" smtClean="0"/>
              <a:t> de </a:t>
            </a:r>
            <a:r>
              <a:rPr lang="en-US" dirty="0" err="1" smtClean="0"/>
              <a:t>membrana</a:t>
            </a:r>
            <a:r>
              <a:rPr lang="en-US" dirty="0" smtClean="0"/>
              <a:t> </a:t>
            </a:r>
            <a:r>
              <a:rPr lang="en-US" dirty="0" err="1" smtClean="0"/>
              <a:t>que</a:t>
            </a:r>
            <a:r>
              <a:rPr lang="en-US" dirty="0" smtClean="0"/>
              <a:t> </a:t>
            </a:r>
            <a:r>
              <a:rPr lang="en-US" dirty="0" err="1" smtClean="0"/>
              <a:t>incluye</a:t>
            </a:r>
            <a:r>
              <a:rPr lang="en-US" dirty="0" smtClean="0"/>
              <a:t> la </a:t>
            </a:r>
            <a:r>
              <a:rPr lang="en-US" b="1" dirty="0" err="1" smtClean="0"/>
              <a:t>despolarización</a:t>
            </a:r>
            <a:r>
              <a:rPr lang="en-US" dirty="0" smtClean="0"/>
              <a:t> </a:t>
            </a:r>
            <a:r>
              <a:rPr lang="en-US" dirty="0" err="1" smtClean="0"/>
              <a:t>seguida</a:t>
            </a:r>
            <a:r>
              <a:rPr lang="en-US" dirty="0" smtClean="0"/>
              <a:t> </a:t>
            </a:r>
            <a:r>
              <a:rPr lang="en-US" dirty="0" err="1" smtClean="0"/>
              <a:t>por</a:t>
            </a:r>
            <a:r>
              <a:rPr lang="en-US" dirty="0" smtClean="0"/>
              <a:t> </a:t>
            </a:r>
            <a:r>
              <a:rPr lang="en-US" dirty="0" err="1" smtClean="0"/>
              <a:t>una</a:t>
            </a:r>
            <a:r>
              <a:rPr lang="en-US" dirty="0" smtClean="0"/>
              <a:t> </a:t>
            </a:r>
            <a:r>
              <a:rPr lang="en-US" b="1" dirty="0" err="1" smtClean="0"/>
              <a:t>repolarización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www.naturalbornscientist.com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2617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 smtClean="0"/>
              <a:t>Potencial</a:t>
            </a:r>
            <a:r>
              <a:rPr lang="en-US" b="1" dirty="0" smtClean="0"/>
              <a:t> de </a:t>
            </a:r>
            <a:r>
              <a:rPr lang="en-US" b="1" dirty="0" err="1" smtClean="0"/>
              <a:t>Acción</a:t>
            </a:r>
            <a:endParaRPr lang="en-US" b="1" dirty="0"/>
          </a:p>
        </p:txBody>
      </p:sp>
      <p:pic>
        <p:nvPicPr>
          <p:cNvPr id="5" name="Marcador de contenido 4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09" t="14098" r="22550" b="12645"/>
          <a:stretch/>
        </p:blipFill>
        <p:spPr>
          <a:xfrm>
            <a:off x="2597043" y="1690688"/>
            <a:ext cx="7816199" cy="4271748"/>
          </a:xfrm>
        </p:spPr>
      </p:pic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www.naturalbornscientist.com</a:t>
            </a:r>
            <a:endParaRPr lang="en-US"/>
          </a:p>
        </p:txBody>
      </p:sp>
      <p:sp>
        <p:nvSpPr>
          <p:cNvPr id="6" name="CuadroTexto 5"/>
          <p:cNvSpPr txBox="1"/>
          <p:nvPr/>
        </p:nvSpPr>
        <p:spPr>
          <a:xfrm>
            <a:off x="6114792" y="1554700"/>
            <a:ext cx="3101996" cy="147732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err="1" smtClean="0"/>
              <a:t>Debido</a:t>
            </a:r>
            <a:r>
              <a:rPr lang="en-US" dirty="0" smtClean="0"/>
              <a:t> al </a:t>
            </a:r>
            <a:r>
              <a:rPr lang="en-US" dirty="0" err="1" smtClean="0"/>
              <a:t>flujo</a:t>
            </a:r>
            <a:r>
              <a:rPr lang="en-US" dirty="0" smtClean="0"/>
              <a:t> de </a:t>
            </a:r>
            <a:r>
              <a:rPr lang="en-US" dirty="0" err="1" smtClean="0"/>
              <a:t>iones</a:t>
            </a:r>
            <a:r>
              <a:rPr lang="en-US" dirty="0" smtClean="0"/>
              <a:t> </a:t>
            </a:r>
            <a:r>
              <a:rPr lang="en-US" b="1" dirty="0" smtClean="0"/>
              <a:t>K</a:t>
            </a:r>
            <a:r>
              <a:rPr lang="en-US" dirty="0" smtClean="0"/>
              <a:t>+ </a:t>
            </a:r>
            <a:r>
              <a:rPr lang="en-US" dirty="0" err="1" smtClean="0"/>
              <a:t>hacia</a:t>
            </a:r>
            <a:r>
              <a:rPr lang="en-US" dirty="0" smtClean="0"/>
              <a:t> </a:t>
            </a:r>
            <a:r>
              <a:rPr lang="en-US" b="1" dirty="0" err="1" smtClean="0"/>
              <a:t>afuera</a:t>
            </a:r>
            <a:r>
              <a:rPr lang="en-US" dirty="0" smtClean="0"/>
              <a:t>, los </a:t>
            </a:r>
            <a:r>
              <a:rPr lang="en-US" dirty="0" err="1" smtClean="0"/>
              <a:t>iones</a:t>
            </a:r>
            <a:r>
              <a:rPr lang="en-US" dirty="0" smtClean="0"/>
              <a:t> </a:t>
            </a:r>
            <a:r>
              <a:rPr lang="en-US" b="1" dirty="0" smtClean="0"/>
              <a:t>Na</a:t>
            </a:r>
            <a:r>
              <a:rPr lang="en-US" dirty="0" smtClean="0"/>
              <a:t>+ son </a:t>
            </a:r>
            <a:r>
              <a:rPr lang="en-US" dirty="0" err="1" smtClean="0"/>
              <a:t>atraídos</a:t>
            </a:r>
            <a:r>
              <a:rPr lang="en-US" dirty="0" smtClean="0"/>
              <a:t> </a:t>
            </a:r>
            <a:r>
              <a:rPr lang="en-US" dirty="0" err="1" smtClean="0"/>
              <a:t>hacia</a:t>
            </a:r>
            <a:r>
              <a:rPr lang="en-US" dirty="0" smtClean="0"/>
              <a:t> </a:t>
            </a:r>
            <a:r>
              <a:rPr lang="en-US" b="1" dirty="0" err="1" smtClean="0"/>
              <a:t>adentro</a:t>
            </a:r>
            <a:r>
              <a:rPr lang="en-US" dirty="0" smtClean="0"/>
              <a:t> </a:t>
            </a:r>
            <a:r>
              <a:rPr lang="en-US" b="1" dirty="0" err="1" smtClean="0"/>
              <a:t>despolarizando</a:t>
            </a:r>
            <a:r>
              <a:rPr lang="en-US" dirty="0" smtClean="0"/>
              <a:t> la </a:t>
            </a:r>
            <a:r>
              <a:rPr lang="en-US" dirty="0" err="1" smtClean="0"/>
              <a:t>membrana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9" name="Flecha curvada hacia la izquierda 8"/>
          <p:cNvSpPr/>
          <p:nvPr/>
        </p:nvSpPr>
        <p:spPr>
          <a:xfrm>
            <a:off x="5093005" y="2902985"/>
            <a:ext cx="209033" cy="2281155"/>
          </a:xfrm>
          <a:prstGeom prst="curvedLeftArrow">
            <a:avLst/>
          </a:prstGeom>
          <a:solidFill>
            <a:srgbClr val="E18BCF"/>
          </a:solidFill>
          <a:ln>
            <a:solidFill>
              <a:srgbClr val="E18BC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CuadroTexto 9"/>
          <p:cNvSpPr txBox="1"/>
          <p:nvPr/>
        </p:nvSpPr>
        <p:spPr>
          <a:xfrm>
            <a:off x="4478439" y="2649166"/>
            <a:ext cx="6929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E18BCF"/>
                </a:solidFill>
              </a:rPr>
              <a:t>Na+</a:t>
            </a:r>
            <a:endParaRPr lang="en-US" dirty="0">
              <a:solidFill>
                <a:srgbClr val="E18BCF"/>
              </a:solidFill>
            </a:endParaRPr>
          </a:p>
        </p:txBody>
      </p:sp>
      <p:sp>
        <p:nvSpPr>
          <p:cNvPr id="11" name="CuadroTexto 10"/>
          <p:cNvSpPr txBox="1"/>
          <p:nvPr/>
        </p:nvSpPr>
        <p:spPr>
          <a:xfrm>
            <a:off x="4504597" y="5068627"/>
            <a:ext cx="6929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E18BCF"/>
                </a:solidFill>
              </a:rPr>
              <a:t>Na+</a:t>
            </a:r>
            <a:endParaRPr lang="en-US" dirty="0">
              <a:solidFill>
                <a:srgbClr val="E18BCF"/>
              </a:solidFill>
            </a:endParaRPr>
          </a:p>
        </p:txBody>
      </p:sp>
      <p:sp>
        <p:nvSpPr>
          <p:cNvPr id="12" name="CuadroTexto 11"/>
          <p:cNvSpPr txBox="1"/>
          <p:nvPr/>
        </p:nvSpPr>
        <p:spPr>
          <a:xfrm>
            <a:off x="799015" y="2760303"/>
            <a:ext cx="2369024" cy="230832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La </a:t>
            </a:r>
            <a:r>
              <a:rPr lang="en-US" b="1" dirty="0" err="1" smtClean="0"/>
              <a:t>salida</a:t>
            </a:r>
            <a:r>
              <a:rPr lang="en-US" dirty="0" smtClean="0"/>
              <a:t> de </a:t>
            </a:r>
            <a:r>
              <a:rPr lang="en-US" dirty="0" err="1" smtClean="0"/>
              <a:t>iones</a:t>
            </a:r>
            <a:r>
              <a:rPr lang="en-US" dirty="0" smtClean="0"/>
              <a:t> K+ cambia el </a:t>
            </a:r>
            <a:r>
              <a:rPr lang="en-US" b="1" dirty="0" err="1" smtClean="0"/>
              <a:t>voltaje</a:t>
            </a:r>
            <a:r>
              <a:rPr lang="en-US" dirty="0" smtClean="0"/>
              <a:t> de la </a:t>
            </a:r>
            <a:r>
              <a:rPr lang="en-US" dirty="0" err="1" smtClean="0"/>
              <a:t>célula</a:t>
            </a:r>
            <a:r>
              <a:rPr lang="en-US" dirty="0" smtClean="0"/>
              <a:t> </a:t>
            </a:r>
            <a:r>
              <a:rPr lang="en-US" dirty="0" err="1" smtClean="0"/>
              <a:t>activando</a:t>
            </a:r>
            <a:r>
              <a:rPr lang="en-US" dirty="0" smtClean="0"/>
              <a:t> los </a:t>
            </a:r>
            <a:r>
              <a:rPr lang="en-US" b="1" dirty="0" err="1" smtClean="0"/>
              <a:t>canales</a:t>
            </a:r>
            <a:r>
              <a:rPr lang="en-US" b="1" dirty="0" smtClean="0"/>
              <a:t> </a:t>
            </a:r>
            <a:r>
              <a:rPr lang="en-US" b="1" dirty="0" err="1" smtClean="0"/>
              <a:t>sensibles</a:t>
            </a:r>
            <a:r>
              <a:rPr lang="en-US" b="1" dirty="0" smtClean="0"/>
              <a:t> al </a:t>
            </a:r>
            <a:r>
              <a:rPr lang="en-US" b="1" dirty="0" err="1" smtClean="0"/>
              <a:t>voltaje</a:t>
            </a:r>
            <a:r>
              <a:rPr lang="en-US" b="1" dirty="0" smtClean="0"/>
              <a:t> </a:t>
            </a:r>
            <a:r>
              <a:rPr lang="en-US" dirty="0" err="1" smtClean="0"/>
              <a:t>creando</a:t>
            </a:r>
            <a:r>
              <a:rPr lang="en-US" dirty="0" smtClean="0"/>
              <a:t> un </a:t>
            </a:r>
            <a:r>
              <a:rPr lang="en-US" b="1" dirty="0" err="1" smtClean="0"/>
              <a:t>gradiente</a:t>
            </a:r>
            <a:r>
              <a:rPr lang="en-US" b="1" dirty="0" smtClean="0"/>
              <a:t> de </a:t>
            </a:r>
            <a:r>
              <a:rPr lang="en-US" b="1" dirty="0" err="1" smtClean="0"/>
              <a:t>electricidad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13" name="CuadroTexto 12"/>
          <p:cNvSpPr txBox="1"/>
          <p:nvPr/>
        </p:nvSpPr>
        <p:spPr>
          <a:xfrm>
            <a:off x="6163738" y="4920953"/>
            <a:ext cx="3921957" cy="120032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El </a:t>
            </a:r>
            <a:r>
              <a:rPr lang="en-US" b="1" dirty="0" err="1" smtClean="0"/>
              <a:t>gradiente</a:t>
            </a:r>
            <a:r>
              <a:rPr lang="en-US" b="1" dirty="0" smtClean="0"/>
              <a:t> de </a:t>
            </a:r>
            <a:r>
              <a:rPr lang="en-US" b="1" dirty="0" err="1" smtClean="0"/>
              <a:t>concentración</a:t>
            </a:r>
            <a:r>
              <a:rPr lang="en-US" b="1" dirty="0" smtClean="0"/>
              <a:t> </a:t>
            </a:r>
            <a:r>
              <a:rPr lang="en-US" dirty="0" err="1" smtClean="0"/>
              <a:t>hace</a:t>
            </a:r>
            <a:r>
              <a:rPr lang="en-US" dirty="0" smtClean="0"/>
              <a:t> </a:t>
            </a:r>
            <a:r>
              <a:rPr lang="en-US" dirty="0" err="1" smtClean="0"/>
              <a:t>que</a:t>
            </a:r>
            <a:r>
              <a:rPr lang="en-US" dirty="0" smtClean="0"/>
              <a:t> los </a:t>
            </a:r>
            <a:r>
              <a:rPr lang="en-US" dirty="0" err="1" smtClean="0"/>
              <a:t>iones</a:t>
            </a:r>
            <a:r>
              <a:rPr lang="en-US" dirty="0" smtClean="0"/>
              <a:t> </a:t>
            </a:r>
            <a:r>
              <a:rPr lang="en-US" b="1" dirty="0" smtClean="0"/>
              <a:t>K</a:t>
            </a:r>
            <a:r>
              <a:rPr lang="en-US" dirty="0" smtClean="0"/>
              <a:t>+ </a:t>
            </a:r>
            <a:r>
              <a:rPr lang="en-US" dirty="0" err="1" smtClean="0"/>
              <a:t>difundan</a:t>
            </a:r>
            <a:r>
              <a:rPr lang="en-US" dirty="0" smtClean="0"/>
              <a:t> </a:t>
            </a:r>
            <a:r>
              <a:rPr lang="en-US" dirty="0" err="1" smtClean="0"/>
              <a:t>hacia</a:t>
            </a:r>
            <a:r>
              <a:rPr lang="en-US" dirty="0" smtClean="0"/>
              <a:t> </a:t>
            </a:r>
            <a:r>
              <a:rPr lang="en-US" dirty="0" err="1" smtClean="0"/>
              <a:t>afuera</a:t>
            </a:r>
            <a:r>
              <a:rPr lang="en-US" dirty="0" smtClean="0"/>
              <a:t> </a:t>
            </a:r>
            <a:r>
              <a:rPr lang="en-US" dirty="0" err="1" smtClean="0"/>
              <a:t>más</a:t>
            </a:r>
            <a:r>
              <a:rPr lang="en-US" dirty="0" smtClean="0"/>
              <a:t> </a:t>
            </a:r>
            <a:r>
              <a:rPr lang="en-US" b="1" dirty="0" err="1" smtClean="0"/>
              <a:t>rápido</a:t>
            </a:r>
            <a:r>
              <a:rPr lang="en-US" dirty="0" smtClean="0"/>
              <a:t> </a:t>
            </a:r>
            <a:r>
              <a:rPr lang="en-US" dirty="0" err="1" smtClean="0"/>
              <a:t>que</a:t>
            </a:r>
            <a:r>
              <a:rPr lang="en-US" dirty="0" smtClean="0"/>
              <a:t> los </a:t>
            </a:r>
            <a:r>
              <a:rPr lang="en-US" dirty="0" err="1" smtClean="0"/>
              <a:t>iones</a:t>
            </a:r>
            <a:r>
              <a:rPr lang="en-US" dirty="0" smtClean="0"/>
              <a:t> </a:t>
            </a:r>
            <a:r>
              <a:rPr lang="en-US" b="1" dirty="0" smtClean="0"/>
              <a:t>Na</a:t>
            </a:r>
            <a:r>
              <a:rPr lang="en-US" dirty="0" smtClean="0"/>
              <a:t>+</a:t>
            </a:r>
            <a:endParaRPr lang="en-US" dirty="0"/>
          </a:p>
        </p:txBody>
      </p:sp>
      <p:sp>
        <p:nvSpPr>
          <p:cNvPr id="14" name="CuadroTexto 13"/>
          <p:cNvSpPr txBox="1"/>
          <p:nvPr/>
        </p:nvSpPr>
        <p:spPr>
          <a:xfrm>
            <a:off x="3228801" y="4767069"/>
            <a:ext cx="4792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7030A0"/>
                </a:solidFill>
              </a:rPr>
              <a:t>K+</a:t>
            </a:r>
            <a:endParaRPr lang="en-US" dirty="0">
              <a:solidFill>
                <a:srgbClr val="7030A0"/>
              </a:solidFill>
            </a:endParaRPr>
          </a:p>
        </p:txBody>
      </p:sp>
      <p:sp>
        <p:nvSpPr>
          <p:cNvPr id="15" name="CuadroTexto 14"/>
          <p:cNvSpPr txBox="1"/>
          <p:nvPr/>
        </p:nvSpPr>
        <p:spPr>
          <a:xfrm>
            <a:off x="3703196" y="2636876"/>
            <a:ext cx="4792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7030A0"/>
                </a:solidFill>
              </a:rPr>
              <a:t>K+</a:t>
            </a:r>
            <a:endParaRPr lang="en-US" dirty="0">
              <a:solidFill>
                <a:srgbClr val="7030A0"/>
              </a:solidFill>
            </a:endParaRPr>
          </a:p>
        </p:txBody>
      </p:sp>
      <p:sp>
        <p:nvSpPr>
          <p:cNvPr id="16" name="CuadroTexto 15"/>
          <p:cNvSpPr txBox="1"/>
          <p:nvPr/>
        </p:nvSpPr>
        <p:spPr>
          <a:xfrm>
            <a:off x="3909050" y="2293364"/>
            <a:ext cx="4792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7030A0"/>
                </a:solidFill>
              </a:rPr>
              <a:t>K+</a:t>
            </a:r>
            <a:endParaRPr lang="en-US" dirty="0">
              <a:solidFill>
                <a:srgbClr val="7030A0"/>
              </a:solidFill>
            </a:endParaRPr>
          </a:p>
        </p:txBody>
      </p:sp>
      <p:cxnSp>
        <p:nvCxnSpPr>
          <p:cNvPr id="22" name="Conector recto de flecha 21"/>
          <p:cNvCxnSpPr/>
          <p:nvPr/>
        </p:nvCxnSpPr>
        <p:spPr>
          <a:xfrm>
            <a:off x="3533141" y="3073513"/>
            <a:ext cx="1" cy="1735041"/>
          </a:xfrm>
          <a:prstGeom prst="straightConnector1">
            <a:avLst/>
          </a:prstGeom>
          <a:ln w="28575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onector recto de flecha 22"/>
          <p:cNvCxnSpPr/>
          <p:nvPr/>
        </p:nvCxnSpPr>
        <p:spPr>
          <a:xfrm flipV="1">
            <a:off x="3605922" y="3073513"/>
            <a:ext cx="1" cy="1735041"/>
          </a:xfrm>
          <a:prstGeom prst="straightConnector1">
            <a:avLst/>
          </a:prstGeom>
          <a:ln w="28575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86179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838200" y="914400"/>
            <a:ext cx="10515600" cy="5262563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El </a:t>
            </a:r>
            <a:r>
              <a:rPr lang="en-US" dirty="0" err="1" smtClean="0"/>
              <a:t>flujo</a:t>
            </a:r>
            <a:r>
              <a:rPr lang="en-US" dirty="0" smtClean="0"/>
              <a:t> de </a:t>
            </a:r>
            <a:r>
              <a:rPr lang="en-US" dirty="0" err="1" smtClean="0"/>
              <a:t>iones</a:t>
            </a:r>
            <a:r>
              <a:rPr lang="en-US" dirty="0" smtClean="0"/>
              <a:t> K+ y Na+ cambia el </a:t>
            </a:r>
            <a:r>
              <a:rPr lang="en-US" b="1" dirty="0" err="1" smtClean="0"/>
              <a:t>voltaje</a:t>
            </a:r>
            <a:r>
              <a:rPr lang="en-US" dirty="0" smtClean="0"/>
              <a:t> de la </a:t>
            </a:r>
            <a:r>
              <a:rPr lang="en-US" dirty="0" err="1" smtClean="0"/>
              <a:t>membrana</a:t>
            </a:r>
            <a:r>
              <a:rPr lang="en-US" dirty="0" smtClean="0"/>
              <a:t> de -</a:t>
            </a:r>
            <a:r>
              <a:rPr lang="en-US" b="1" dirty="0" smtClean="0"/>
              <a:t>70</a:t>
            </a:r>
            <a:r>
              <a:rPr lang="en-US" dirty="0" smtClean="0"/>
              <a:t> a 0 y de 0 a </a:t>
            </a:r>
            <a:r>
              <a:rPr lang="en-US" b="1" dirty="0" smtClean="0"/>
              <a:t>+30</a:t>
            </a:r>
            <a:r>
              <a:rPr lang="en-US" dirty="0" smtClean="0"/>
              <a:t> </a:t>
            </a:r>
            <a:r>
              <a:rPr lang="en-US" b="1" dirty="0" err="1" smtClean="0"/>
              <a:t>milivoltios</a:t>
            </a:r>
            <a:r>
              <a:rPr lang="en-US" dirty="0" smtClean="0"/>
              <a:t> </a:t>
            </a:r>
            <a:r>
              <a:rPr lang="en-US" dirty="0" err="1" smtClean="0"/>
              <a:t>durante</a:t>
            </a:r>
            <a:r>
              <a:rPr lang="en-US" dirty="0" smtClean="0"/>
              <a:t> el </a:t>
            </a:r>
            <a:r>
              <a:rPr lang="en-US" dirty="0" err="1" smtClean="0"/>
              <a:t>potencial</a:t>
            </a:r>
            <a:r>
              <a:rPr lang="en-US" dirty="0" smtClean="0"/>
              <a:t> de </a:t>
            </a:r>
            <a:r>
              <a:rPr lang="en-US" dirty="0" err="1" smtClean="0"/>
              <a:t>acción</a:t>
            </a:r>
            <a:r>
              <a:rPr lang="en-US" dirty="0" smtClean="0"/>
              <a:t>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err="1" smtClean="0"/>
              <a:t>Cuando</a:t>
            </a:r>
            <a:r>
              <a:rPr lang="en-US" dirty="0" smtClean="0"/>
              <a:t> el interior de la </a:t>
            </a:r>
            <a:r>
              <a:rPr lang="en-US" dirty="0" err="1" smtClean="0"/>
              <a:t>membrana</a:t>
            </a:r>
            <a:r>
              <a:rPr lang="en-US" dirty="0" smtClean="0"/>
              <a:t> </a:t>
            </a:r>
            <a:r>
              <a:rPr lang="en-US" dirty="0" err="1" smtClean="0"/>
              <a:t>es</a:t>
            </a:r>
            <a:r>
              <a:rPr lang="en-US" dirty="0" smtClean="0"/>
              <a:t> </a:t>
            </a:r>
            <a:r>
              <a:rPr lang="en-US" b="1" dirty="0" err="1" smtClean="0"/>
              <a:t>positivo</a:t>
            </a:r>
            <a:r>
              <a:rPr lang="en-US" dirty="0" smtClean="0"/>
              <a:t>, los </a:t>
            </a:r>
            <a:r>
              <a:rPr lang="en-US" dirty="0" err="1" smtClean="0"/>
              <a:t>canales</a:t>
            </a:r>
            <a:r>
              <a:rPr lang="en-US" dirty="0" smtClean="0"/>
              <a:t> de </a:t>
            </a:r>
            <a:r>
              <a:rPr lang="en-US" dirty="0" err="1" smtClean="0"/>
              <a:t>sodio</a:t>
            </a:r>
            <a:r>
              <a:rPr lang="en-US" dirty="0" smtClean="0"/>
              <a:t> se </a:t>
            </a:r>
            <a:r>
              <a:rPr lang="en-US" b="1" dirty="0" err="1" smtClean="0"/>
              <a:t>cierran</a:t>
            </a:r>
            <a:r>
              <a:rPr lang="en-US" dirty="0" smtClean="0"/>
              <a:t>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Entre </a:t>
            </a:r>
            <a:r>
              <a:rPr lang="en-US" dirty="0" err="1" smtClean="0"/>
              <a:t>más</a:t>
            </a:r>
            <a:r>
              <a:rPr lang="en-US" dirty="0" smtClean="0"/>
              <a:t> </a:t>
            </a:r>
            <a:r>
              <a:rPr lang="en-US" dirty="0" err="1" smtClean="0"/>
              <a:t>sodio</a:t>
            </a:r>
            <a:r>
              <a:rPr lang="en-US" dirty="0" smtClean="0"/>
              <a:t> </a:t>
            </a:r>
            <a:r>
              <a:rPr lang="en-US" dirty="0" err="1" smtClean="0"/>
              <a:t>entra</a:t>
            </a:r>
            <a:r>
              <a:rPr lang="en-US" dirty="0" smtClean="0"/>
              <a:t> a la </a:t>
            </a:r>
            <a:r>
              <a:rPr lang="en-US" dirty="0" err="1" smtClean="0"/>
              <a:t>célula</a:t>
            </a:r>
            <a:r>
              <a:rPr lang="en-US" dirty="0" smtClean="0"/>
              <a:t>, </a:t>
            </a:r>
            <a:r>
              <a:rPr lang="en-US" dirty="0" err="1" smtClean="0"/>
              <a:t>más</a:t>
            </a:r>
            <a:r>
              <a:rPr lang="en-US" dirty="0" smtClean="0"/>
              <a:t> </a:t>
            </a:r>
            <a:r>
              <a:rPr lang="en-US" dirty="0" err="1" smtClean="0"/>
              <a:t>canales</a:t>
            </a:r>
            <a:r>
              <a:rPr lang="en-US" dirty="0" smtClean="0"/>
              <a:t> se </a:t>
            </a:r>
            <a:r>
              <a:rPr lang="en-US" dirty="0" err="1" smtClean="0"/>
              <a:t>abren</a:t>
            </a:r>
            <a:r>
              <a:rPr lang="en-US" dirty="0" smtClean="0"/>
              <a:t> </a:t>
            </a:r>
            <a:r>
              <a:rPr lang="en-US" dirty="0" err="1" smtClean="0"/>
              <a:t>permitiendo</a:t>
            </a:r>
            <a:r>
              <a:rPr lang="en-US" dirty="0" smtClean="0"/>
              <a:t> la </a:t>
            </a:r>
            <a:r>
              <a:rPr lang="en-US" dirty="0" err="1" smtClean="0"/>
              <a:t>despolarización</a:t>
            </a:r>
            <a:r>
              <a:rPr lang="en-US" dirty="0" smtClean="0"/>
              <a:t> total de la </a:t>
            </a:r>
            <a:r>
              <a:rPr lang="en-US" dirty="0" err="1" smtClean="0"/>
              <a:t>membrana</a:t>
            </a:r>
            <a:r>
              <a:rPr lang="en-US" dirty="0" smtClean="0"/>
              <a:t> </a:t>
            </a:r>
            <a:r>
              <a:rPr lang="en-US" dirty="0" err="1" smtClean="0"/>
              <a:t>facilitando</a:t>
            </a:r>
            <a:r>
              <a:rPr lang="en-US" dirty="0" smtClean="0"/>
              <a:t> el </a:t>
            </a:r>
            <a:r>
              <a:rPr lang="en-US" dirty="0" err="1" smtClean="0"/>
              <a:t>paso</a:t>
            </a:r>
            <a:r>
              <a:rPr lang="en-US" dirty="0" smtClean="0"/>
              <a:t> del </a:t>
            </a:r>
            <a:r>
              <a:rPr lang="en-US" dirty="0" err="1" smtClean="0"/>
              <a:t>impulso</a:t>
            </a:r>
            <a:r>
              <a:rPr lang="en-US" dirty="0" smtClean="0"/>
              <a:t> </a:t>
            </a:r>
            <a:r>
              <a:rPr lang="en-US" dirty="0" err="1" smtClean="0"/>
              <a:t>nervioso</a:t>
            </a:r>
            <a:r>
              <a:rPr lang="en-US" dirty="0" smtClean="0"/>
              <a:t> a lo largo del </a:t>
            </a:r>
            <a:r>
              <a:rPr lang="en-US" dirty="0" err="1" smtClean="0"/>
              <a:t>axón</a:t>
            </a:r>
            <a:r>
              <a:rPr lang="en-US" dirty="0" smtClean="0"/>
              <a:t>.  Este </a:t>
            </a:r>
            <a:r>
              <a:rPr lang="en-US" dirty="0" err="1" smtClean="0"/>
              <a:t>es</a:t>
            </a:r>
            <a:r>
              <a:rPr lang="en-US" dirty="0" smtClean="0"/>
              <a:t> un </a:t>
            </a:r>
            <a:r>
              <a:rPr lang="en-US" dirty="0" err="1" smtClean="0"/>
              <a:t>ejemplo</a:t>
            </a:r>
            <a:r>
              <a:rPr lang="en-US" dirty="0" smtClean="0"/>
              <a:t> de </a:t>
            </a:r>
            <a:r>
              <a:rPr lang="en-US" b="1" dirty="0" err="1" smtClean="0"/>
              <a:t>retroalimentación</a:t>
            </a:r>
            <a:r>
              <a:rPr lang="en-US" b="1" dirty="0" smtClean="0"/>
              <a:t> </a:t>
            </a:r>
            <a:r>
              <a:rPr lang="en-US" b="1" dirty="0" err="1" smtClean="0"/>
              <a:t>positiva</a:t>
            </a:r>
            <a:r>
              <a:rPr lang="en-US" b="1" dirty="0" smtClean="0"/>
              <a:t>.</a:t>
            </a:r>
            <a:endParaRPr lang="en-US" dirty="0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www.naturalbornscientist.com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3641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09934" y="501650"/>
            <a:ext cx="9696734" cy="1325563"/>
          </a:xfrm>
        </p:spPr>
        <p:txBody>
          <a:bodyPr/>
          <a:lstStyle/>
          <a:p>
            <a:r>
              <a:rPr lang="en-US" b="1" dirty="0" err="1" smtClean="0"/>
              <a:t>Repolarización</a:t>
            </a:r>
            <a:endParaRPr lang="en-US" b="1" dirty="0"/>
          </a:p>
        </p:txBody>
      </p:sp>
      <p:pic>
        <p:nvPicPr>
          <p:cNvPr id="5" name="Marcador de contenido 4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21" t="27361" r="14709" b="22142"/>
          <a:stretch/>
        </p:blipFill>
        <p:spPr>
          <a:xfrm>
            <a:off x="1009934" y="1802782"/>
            <a:ext cx="8815317" cy="3630305"/>
          </a:xfrm>
        </p:spPr>
      </p:pic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>
          <a:xfrm>
            <a:off x="3391468" y="6492875"/>
            <a:ext cx="4114800" cy="365125"/>
          </a:xfrm>
        </p:spPr>
        <p:txBody>
          <a:bodyPr/>
          <a:lstStyle/>
          <a:p>
            <a:r>
              <a:rPr lang="en-US" smtClean="0"/>
              <a:t>www.naturalbornscientist.com</a:t>
            </a:r>
            <a:endParaRPr lang="en-US"/>
          </a:p>
        </p:txBody>
      </p:sp>
      <p:sp>
        <p:nvSpPr>
          <p:cNvPr id="6" name="CuadroTexto 5"/>
          <p:cNvSpPr txBox="1"/>
          <p:nvPr/>
        </p:nvSpPr>
        <p:spPr>
          <a:xfrm>
            <a:off x="1569493" y="1932248"/>
            <a:ext cx="1992573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Los </a:t>
            </a:r>
            <a:r>
              <a:rPr lang="en-US" b="1" dirty="0" err="1" smtClean="0"/>
              <a:t>canales</a:t>
            </a:r>
            <a:r>
              <a:rPr lang="en-US" b="1" dirty="0" smtClean="0"/>
              <a:t> de </a:t>
            </a:r>
            <a:r>
              <a:rPr lang="en-US" b="1" dirty="0" err="1" smtClean="0"/>
              <a:t>sodio</a:t>
            </a:r>
            <a:r>
              <a:rPr lang="en-US" b="1" dirty="0" smtClean="0"/>
              <a:t> </a:t>
            </a:r>
            <a:r>
              <a:rPr lang="en-US" dirty="0" smtClean="0"/>
              <a:t>se </a:t>
            </a:r>
            <a:r>
              <a:rPr lang="en-US" b="1" dirty="0" err="1" smtClean="0"/>
              <a:t>cierran</a:t>
            </a:r>
            <a:endParaRPr lang="en-US" b="1" dirty="0"/>
          </a:p>
        </p:txBody>
      </p:sp>
      <p:sp>
        <p:nvSpPr>
          <p:cNvPr id="7" name="CuadroTexto 6"/>
          <p:cNvSpPr txBox="1"/>
          <p:nvPr/>
        </p:nvSpPr>
        <p:spPr>
          <a:xfrm>
            <a:off x="2113064" y="4971422"/>
            <a:ext cx="3766782" cy="92333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Los </a:t>
            </a:r>
            <a:r>
              <a:rPr lang="en-US" b="1" dirty="0" err="1" smtClean="0"/>
              <a:t>canales</a:t>
            </a:r>
            <a:r>
              <a:rPr lang="en-US" b="1" dirty="0" smtClean="0"/>
              <a:t> de </a:t>
            </a:r>
            <a:r>
              <a:rPr lang="en-US" b="1" dirty="0" err="1" smtClean="0"/>
              <a:t>potasio</a:t>
            </a:r>
            <a:r>
              <a:rPr lang="en-US" b="1" dirty="0" smtClean="0"/>
              <a:t> </a:t>
            </a:r>
            <a:r>
              <a:rPr lang="en-US" dirty="0" smtClean="0"/>
              <a:t>se </a:t>
            </a:r>
            <a:r>
              <a:rPr lang="en-US" b="1" dirty="0" err="1" smtClean="0"/>
              <a:t>abren</a:t>
            </a:r>
            <a:r>
              <a:rPr lang="en-US" dirty="0" smtClean="0"/>
              <a:t> </a:t>
            </a:r>
            <a:r>
              <a:rPr lang="en-US" dirty="0" err="1" smtClean="0"/>
              <a:t>permitiendo</a:t>
            </a:r>
            <a:r>
              <a:rPr lang="en-US" dirty="0" smtClean="0"/>
              <a:t> la entrada </a:t>
            </a:r>
            <a:r>
              <a:rPr lang="en-US" dirty="0" err="1" smtClean="0"/>
              <a:t>por</a:t>
            </a:r>
            <a:r>
              <a:rPr lang="en-US" dirty="0" smtClean="0"/>
              <a:t> </a:t>
            </a:r>
            <a:r>
              <a:rPr lang="en-US" b="1" dirty="0" err="1" smtClean="0"/>
              <a:t>gradiente</a:t>
            </a:r>
            <a:r>
              <a:rPr lang="en-US" b="1" dirty="0" smtClean="0"/>
              <a:t> </a:t>
            </a:r>
            <a:r>
              <a:rPr lang="en-US" b="1" dirty="0" err="1" smtClean="0"/>
              <a:t>eléctrico</a:t>
            </a:r>
            <a:r>
              <a:rPr lang="en-US" b="1" dirty="0" smtClean="0"/>
              <a:t> </a:t>
            </a:r>
            <a:r>
              <a:rPr lang="en-US" dirty="0" smtClean="0"/>
              <a:t>de </a:t>
            </a:r>
            <a:r>
              <a:rPr lang="en-US" dirty="0" err="1" smtClean="0"/>
              <a:t>iones</a:t>
            </a:r>
            <a:r>
              <a:rPr lang="en-US" dirty="0" smtClean="0"/>
              <a:t> K+</a:t>
            </a:r>
            <a:endParaRPr lang="en-US" dirty="0"/>
          </a:p>
        </p:txBody>
      </p:sp>
      <p:sp>
        <p:nvSpPr>
          <p:cNvPr id="8" name="Flecha curvada hacia la derecha 7"/>
          <p:cNvSpPr/>
          <p:nvPr/>
        </p:nvSpPr>
        <p:spPr>
          <a:xfrm>
            <a:off x="6118324" y="2396038"/>
            <a:ext cx="395785" cy="2641448"/>
          </a:xfrm>
          <a:prstGeom prst="curvedRightArrow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CuadroTexto 9"/>
          <p:cNvSpPr txBox="1"/>
          <p:nvPr/>
        </p:nvSpPr>
        <p:spPr>
          <a:xfrm>
            <a:off x="6267312" y="1976006"/>
            <a:ext cx="11270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7030A0"/>
                </a:solidFill>
              </a:rPr>
              <a:t>K+      K+</a:t>
            </a:r>
          </a:p>
          <a:p>
            <a:r>
              <a:rPr lang="en-US" dirty="0">
                <a:solidFill>
                  <a:srgbClr val="7030A0"/>
                </a:solidFill>
              </a:rPr>
              <a:t> </a:t>
            </a:r>
            <a:r>
              <a:rPr lang="en-US" dirty="0" smtClean="0">
                <a:solidFill>
                  <a:srgbClr val="7030A0"/>
                </a:solidFill>
              </a:rPr>
              <a:t>    K+</a:t>
            </a:r>
            <a:endParaRPr lang="en-US" dirty="0">
              <a:solidFill>
                <a:srgbClr val="7030A0"/>
              </a:solidFill>
            </a:endParaRPr>
          </a:p>
        </p:txBody>
      </p:sp>
      <p:sp>
        <p:nvSpPr>
          <p:cNvPr id="11" name="CuadroTexto 10"/>
          <p:cNvSpPr txBox="1"/>
          <p:nvPr/>
        </p:nvSpPr>
        <p:spPr>
          <a:xfrm>
            <a:off x="5939197" y="4861792"/>
            <a:ext cx="11270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7030A0"/>
                </a:solidFill>
              </a:rPr>
              <a:t>K+      K+</a:t>
            </a:r>
          </a:p>
          <a:p>
            <a:r>
              <a:rPr lang="en-US" dirty="0">
                <a:solidFill>
                  <a:srgbClr val="7030A0"/>
                </a:solidFill>
              </a:rPr>
              <a:t> </a:t>
            </a:r>
            <a:r>
              <a:rPr lang="en-US" dirty="0" smtClean="0">
                <a:solidFill>
                  <a:srgbClr val="7030A0"/>
                </a:solidFill>
              </a:rPr>
              <a:t>    K+</a:t>
            </a:r>
            <a:endParaRPr lang="en-US" dirty="0">
              <a:solidFill>
                <a:srgbClr val="7030A0"/>
              </a:solidFill>
            </a:endParaRPr>
          </a:p>
        </p:txBody>
      </p:sp>
      <p:sp>
        <p:nvSpPr>
          <p:cNvPr id="12" name="CuadroTexto 11"/>
          <p:cNvSpPr txBox="1"/>
          <p:nvPr/>
        </p:nvSpPr>
        <p:spPr>
          <a:xfrm>
            <a:off x="8802569" y="2616454"/>
            <a:ext cx="2890481" cy="203132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La </a:t>
            </a:r>
            <a:r>
              <a:rPr lang="en-US" b="1" dirty="0" err="1" smtClean="0"/>
              <a:t>bomba</a:t>
            </a:r>
            <a:r>
              <a:rPr lang="en-US" b="1" dirty="0" smtClean="0"/>
              <a:t> de </a:t>
            </a:r>
            <a:r>
              <a:rPr lang="en-US" b="1" dirty="0" err="1" smtClean="0"/>
              <a:t>sodio</a:t>
            </a:r>
            <a:r>
              <a:rPr lang="en-US" b="1" dirty="0" smtClean="0"/>
              <a:t> </a:t>
            </a:r>
            <a:r>
              <a:rPr lang="en-US" b="1" dirty="0" err="1" smtClean="0"/>
              <a:t>potasio</a:t>
            </a:r>
            <a:r>
              <a:rPr lang="en-US" b="1" dirty="0" smtClean="0"/>
              <a:t> </a:t>
            </a:r>
            <a:r>
              <a:rPr lang="en-US" dirty="0" smtClean="0"/>
              <a:t>se </a:t>
            </a:r>
            <a:r>
              <a:rPr lang="en-US" b="1" dirty="0" err="1" smtClean="0"/>
              <a:t>activa</a:t>
            </a:r>
            <a:r>
              <a:rPr lang="en-US" dirty="0" smtClean="0"/>
              <a:t> y </a:t>
            </a:r>
            <a:r>
              <a:rPr lang="en-US" dirty="0" err="1" smtClean="0"/>
              <a:t>permite</a:t>
            </a:r>
            <a:r>
              <a:rPr lang="en-US" dirty="0" smtClean="0"/>
              <a:t> la </a:t>
            </a:r>
            <a:r>
              <a:rPr lang="en-US" b="1" dirty="0" err="1" smtClean="0"/>
              <a:t>salida</a:t>
            </a:r>
            <a:r>
              <a:rPr lang="en-US" dirty="0" smtClean="0"/>
              <a:t> de los </a:t>
            </a:r>
            <a:r>
              <a:rPr lang="en-US" dirty="0" err="1" smtClean="0"/>
              <a:t>iones</a:t>
            </a:r>
            <a:r>
              <a:rPr lang="en-US" dirty="0" smtClean="0"/>
              <a:t> Na+ y al </a:t>
            </a:r>
            <a:r>
              <a:rPr lang="en-US" b="1" dirty="0" err="1" smtClean="0"/>
              <a:t>reingreso</a:t>
            </a:r>
            <a:r>
              <a:rPr lang="en-US" dirty="0" smtClean="0"/>
              <a:t> de </a:t>
            </a:r>
            <a:r>
              <a:rPr lang="en-US" dirty="0" err="1" smtClean="0"/>
              <a:t>iones</a:t>
            </a:r>
            <a:r>
              <a:rPr lang="en-US" dirty="0" smtClean="0"/>
              <a:t> K+ </a:t>
            </a:r>
            <a:r>
              <a:rPr lang="en-US" b="1" dirty="0" err="1" smtClean="0"/>
              <a:t>repolarizando</a:t>
            </a:r>
            <a:r>
              <a:rPr lang="en-US" dirty="0" smtClean="0"/>
              <a:t> la </a:t>
            </a:r>
            <a:r>
              <a:rPr lang="en-US" dirty="0" err="1" smtClean="0"/>
              <a:t>membrana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13" name="Flecha curvada hacia la izquierda 12"/>
          <p:cNvSpPr/>
          <p:nvPr/>
        </p:nvSpPr>
        <p:spPr>
          <a:xfrm flipH="1">
            <a:off x="8095028" y="2310140"/>
            <a:ext cx="243001" cy="2615592"/>
          </a:xfrm>
          <a:prstGeom prst="curvedLeftArrow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4" name="Flecha curvada hacia la izquierda 13"/>
          <p:cNvSpPr/>
          <p:nvPr/>
        </p:nvSpPr>
        <p:spPr>
          <a:xfrm flipV="1">
            <a:off x="7865237" y="2224632"/>
            <a:ext cx="215668" cy="2683470"/>
          </a:xfrm>
          <a:prstGeom prst="curvedLeftArrow">
            <a:avLst/>
          </a:prstGeom>
          <a:solidFill>
            <a:srgbClr val="E18BCF"/>
          </a:solidFill>
          <a:ln>
            <a:solidFill>
              <a:srgbClr val="E18BC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5" name="CuadroTexto 14"/>
          <p:cNvSpPr txBox="1"/>
          <p:nvPr/>
        </p:nvSpPr>
        <p:spPr>
          <a:xfrm>
            <a:off x="7394390" y="1939217"/>
            <a:ext cx="69492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E18BCF"/>
                </a:solidFill>
              </a:rPr>
              <a:t>3Na+</a:t>
            </a:r>
            <a:endParaRPr lang="en-US" sz="1400" dirty="0">
              <a:solidFill>
                <a:srgbClr val="E18BCF"/>
              </a:solidFill>
            </a:endParaRPr>
          </a:p>
        </p:txBody>
      </p:sp>
      <p:sp>
        <p:nvSpPr>
          <p:cNvPr id="16" name="CuadroTexto 15"/>
          <p:cNvSpPr txBox="1"/>
          <p:nvPr/>
        </p:nvSpPr>
        <p:spPr>
          <a:xfrm>
            <a:off x="8386079" y="4928823"/>
            <a:ext cx="8068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7030A0"/>
                </a:solidFill>
              </a:rPr>
              <a:t>2K+</a:t>
            </a:r>
            <a:endParaRPr lang="en-US" dirty="0">
              <a:solidFill>
                <a:srgbClr val="7030A0"/>
              </a:solidFill>
            </a:endParaRPr>
          </a:p>
        </p:txBody>
      </p:sp>
      <p:sp>
        <p:nvSpPr>
          <p:cNvPr id="17" name="Explosión 2 16"/>
          <p:cNvSpPr/>
          <p:nvPr/>
        </p:nvSpPr>
        <p:spPr>
          <a:xfrm>
            <a:off x="6891699" y="4421522"/>
            <a:ext cx="1111908" cy="582452"/>
          </a:xfrm>
          <a:prstGeom prst="irregularSeal2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chemeClr val="tx1"/>
                </a:solidFill>
              </a:rPr>
              <a:t>ATP</a:t>
            </a:r>
            <a:endParaRPr lang="en-US" sz="1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6370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/>
          <p:cNvSpPr>
            <a:spLocks noGrp="1"/>
          </p:cNvSpPr>
          <p:nvPr>
            <p:ph type="title"/>
          </p:nvPr>
        </p:nvSpPr>
        <p:spPr>
          <a:xfrm>
            <a:off x="682625" y="597137"/>
            <a:ext cx="10515600" cy="2064176"/>
          </a:xfrm>
        </p:spPr>
        <p:txBody>
          <a:bodyPr>
            <a:normAutofit/>
          </a:bodyPr>
          <a:lstStyle/>
          <a:p>
            <a:r>
              <a:rPr lang="en-US" sz="2800" dirty="0"/>
              <a:t>El </a:t>
            </a:r>
            <a:r>
              <a:rPr lang="en-US" sz="2800" dirty="0" err="1"/>
              <a:t>tiempo</a:t>
            </a:r>
            <a:r>
              <a:rPr lang="en-US" sz="2800" dirty="0"/>
              <a:t> </a:t>
            </a:r>
            <a:r>
              <a:rPr lang="en-US" sz="2800" dirty="0" err="1"/>
              <a:t>que</a:t>
            </a:r>
            <a:r>
              <a:rPr lang="en-US" sz="2800" dirty="0"/>
              <a:t> la </a:t>
            </a:r>
            <a:r>
              <a:rPr lang="en-US" sz="2800" dirty="0" err="1"/>
              <a:t>membrana</a:t>
            </a:r>
            <a:r>
              <a:rPr lang="en-US" sz="2800" dirty="0"/>
              <a:t> </a:t>
            </a:r>
            <a:r>
              <a:rPr lang="en-US" sz="2800" dirty="0" err="1"/>
              <a:t>toma</a:t>
            </a:r>
            <a:r>
              <a:rPr lang="en-US" sz="2800" dirty="0"/>
              <a:t> en </a:t>
            </a:r>
            <a:r>
              <a:rPr lang="en-US" sz="2800" dirty="0" err="1"/>
              <a:t>repolarizarse</a:t>
            </a:r>
            <a:r>
              <a:rPr lang="en-US" sz="2800" dirty="0"/>
              <a:t> para </a:t>
            </a:r>
            <a:r>
              <a:rPr lang="en-US" sz="2800" dirty="0" err="1"/>
              <a:t>transmitir</a:t>
            </a:r>
            <a:r>
              <a:rPr lang="en-US" sz="2800" dirty="0"/>
              <a:t> un </a:t>
            </a:r>
            <a:r>
              <a:rPr lang="en-US" sz="2800" dirty="0" err="1"/>
              <a:t>segundo</a:t>
            </a:r>
            <a:r>
              <a:rPr lang="en-US" sz="2800" dirty="0"/>
              <a:t> </a:t>
            </a:r>
            <a:r>
              <a:rPr lang="en-US" sz="2800" dirty="0" err="1"/>
              <a:t>impulso</a:t>
            </a:r>
            <a:r>
              <a:rPr lang="en-US" sz="2800" dirty="0"/>
              <a:t> se llama </a:t>
            </a:r>
            <a:r>
              <a:rPr lang="en-US" sz="2800" b="1" dirty="0" err="1"/>
              <a:t>periodo</a:t>
            </a:r>
            <a:r>
              <a:rPr lang="en-US" sz="2800" b="1" dirty="0"/>
              <a:t> </a:t>
            </a:r>
            <a:r>
              <a:rPr lang="en-US" sz="2800" b="1" dirty="0" err="1" smtClean="0"/>
              <a:t>refractario</a:t>
            </a:r>
            <a:r>
              <a:rPr lang="en-US" sz="2800" b="1" dirty="0"/>
              <a:t> </a:t>
            </a:r>
            <a:r>
              <a:rPr lang="en-US" sz="2800" dirty="0" smtClean="0"/>
              <a:t>y </a:t>
            </a:r>
            <a:r>
              <a:rPr lang="en-US" sz="2800" dirty="0" err="1" smtClean="0"/>
              <a:t>varía</a:t>
            </a:r>
            <a:r>
              <a:rPr lang="en-US" sz="2800" dirty="0" smtClean="0"/>
              <a:t> de </a:t>
            </a:r>
            <a:r>
              <a:rPr lang="en-US" sz="2800" dirty="0" err="1" smtClean="0"/>
              <a:t>una</a:t>
            </a:r>
            <a:r>
              <a:rPr lang="en-US" sz="2800" dirty="0" smtClean="0"/>
              <a:t> </a:t>
            </a:r>
            <a:r>
              <a:rPr lang="en-US" sz="2800" dirty="0" err="1" smtClean="0"/>
              <a:t>célula</a:t>
            </a:r>
            <a:r>
              <a:rPr lang="en-US" sz="2800" dirty="0" smtClean="0"/>
              <a:t> a </a:t>
            </a:r>
            <a:r>
              <a:rPr lang="en-US" sz="2800" dirty="0" err="1" smtClean="0"/>
              <a:t>otra</a:t>
            </a:r>
            <a:r>
              <a:rPr lang="en-US" sz="2800" dirty="0" smtClean="0"/>
              <a:t> de </a:t>
            </a:r>
            <a:r>
              <a:rPr lang="en-US" sz="2800" dirty="0" err="1" smtClean="0"/>
              <a:t>acuerdo</a:t>
            </a:r>
            <a:r>
              <a:rPr lang="en-US" sz="2800" dirty="0" smtClean="0"/>
              <a:t> con </a:t>
            </a:r>
            <a:r>
              <a:rPr lang="en-US" sz="2800" dirty="0" err="1" smtClean="0"/>
              <a:t>su</a:t>
            </a:r>
            <a:r>
              <a:rPr lang="en-US" sz="2800" dirty="0" smtClean="0"/>
              <a:t> </a:t>
            </a:r>
            <a:r>
              <a:rPr lang="en-US" sz="2800" dirty="0" err="1" smtClean="0"/>
              <a:t>tamaño</a:t>
            </a:r>
            <a:r>
              <a:rPr lang="en-US" sz="2800" dirty="0" smtClean="0"/>
              <a:t>.  Las </a:t>
            </a:r>
            <a:r>
              <a:rPr lang="en-US" sz="2800" b="1" dirty="0" err="1" smtClean="0"/>
              <a:t>fibras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grandes</a:t>
            </a:r>
            <a:r>
              <a:rPr lang="en-US" sz="2800" b="1" dirty="0" smtClean="0"/>
              <a:t> </a:t>
            </a:r>
            <a:r>
              <a:rPr lang="en-US" sz="2800" dirty="0" smtClean="0"/>
              <a:t>se </a:t>
            </a:r>
            <a:r>
              <a:rPr lang="en-US" sz="2800" dirty="0" err="1" smtClean="0"/>
              <a:t>repolarizan</a:t>
            </a:r>
            <a:r>
              <a:rPr lang="en-US" sz="2800" dirty="0" smtClean="0"/>
              <a:t> </a:t>
            </a:r>
            <a:r>
              <a:rPr lang="en-US" sz="2800" dirty="0" err="1" smtClean="0"/>
              <a:t>más</a:t>
            </a:r>
            <a:r>
              <a:rPr lang="en-US" sz="2800" dirty="0" smtClean="0"/>
              <a:t> </a:t>
            </a:r>
            <a:r>
              <a:rPr lang="en-US" sz="2800" b="1" dirty="0" err="1" smtClean="0"/>
              <a:t>rápido</a:t>
            </a:r>
            <a:r>
              <a:rPr lang="en-US" sz="2800" dirty="0" smtClean="0"/>
              <a:t> </a:t>
            </a:r>
            <a:r>
              <a:rPr lang="en-US" sz="2800" dirty="0" err="1" smtClean="0"/>
              <a:t>que</a:t>
            </a:r>
            <a:r>
              <a:rPr lang="en-US" sz="2800" dirty="0" smtClean="0"/>
              <a:t> </a:t>
            </a:r>
            <a:r>
              <a:rPr lang="en-US" sz="2800" dirty="0" err="1" smtClean="0"/>
              <a:t>las</a:t>
            </a:r>
            <a:r>
              <a:rPr lang="en-US" sz="2800" dirty="0" smtClean="0"/>
              <a:t> </a:t>
            </a:r>
            <a:r>
              <a:rPr lang="en-US" sz="2800" b="1" dirty="0" err="1" smtClean="0"/>
              <a:t>pequeñas</a:t>
            </a:r>
            <a:r>
              <a:rPr lang="en-US" sz="2800" dirty="0" smtClean="0"/>
              <a:t>.  </a:t>
            </a:r>
            <a:r>
              <a:rPr lang="en-US" sz="2800" dirty="0" err="1" smtClean="0"/>
              <a:t>Igual</a:t>
            </a:r>
            <a:r>
              <a:rPr lang="en-US" sz="2800" dirty="0" smtClean="0"/>
              <a:t>, la </a:t>
            </a:r>
            <a:r>
              <a:rPr lang="en-US" sz="2800" dirty="0" err="1" smtClean="0"/>
              <a:t>repolarización</a:t>
            </a:r>
            <a:r>
              <a:rPr lang="en-US" sz="2800" dirty="0" smtClean="0"/>
              <a:t> </a:t>
            </a:r>
            <a:r>
              <a:rPr lang="en-US" sz="2800" dirty="0" err="1" smtClean="0"/>
              <a:t>tarda</a:t>
            </a:r>
            <a:r>
              <a:rPr lang="en-US" sz="2800" dirty="0" smtClean="0"/>
              <a:t> entre </a:t>
            </a:r>
            <a:r>
              <a:rPr lang="en-US" sz="2800" b="1" dirty="0" smtClean="0"/>
              <a:t>0,4 a 4 </a:t>
            </a:r>
            <a:r>
              <a:rPr lang="en-US" sz="2800" dirty="0" err="1" smtClean="0"/>
              <a:t>milisegundos</a:t>
            </a:r>
            <a:r>
              <a:rPr lang="en-US" sz="2800" dirty="0" smtClean="0"/>
              <a:t>.</a:t>
            </a:r>
            <a:endParaRPr lang="en-US" sz="2800" dirty="0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www.naturalbornscientist.com</a:t>
            </a:r>
            <a:endParaRPr lang="en-US"/>
          </a:p>
        </p:txBody>
      </p:sp>
      <p:pic>
        <p:nvPicPr>
          <p:cNvPr id="1026" name="Picture 2" descr="http://www.educarchile.cl/UserFiles/P0001/Image/Mod_3_contenidos_estudiantes_ciencias_biologia/fig%2009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035"/>
          <a:stretch/>
        </p:blipFill>
        <p:spPr bwMode="auto">
          <a:xfrm>
            <a:off x="3520829" y="2947916"/>
            <a:ext cx="4839191" cy="34084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79622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3522521"/>
          </a:xfrm>
        </p:spPr>
        <p:txBody>
          <a:bodyPr>
            <a:noAutofit/>
          </a:bodyPr>
          <a:lstStyle/>
          <a:p>
            <a:r>
              <a:rPr lang="en-US" sz="2800" dirty="0"/>
              <a:t>En </a:t>
            </a:r>
            <a:r>
              <a:rPr lang="en-US" sz="2800" dirty="0" err="1"/>
              <a:t>las</a:t>
            </a:r>
            <a:r>
              <a:rPr lang="en-US" sz="2800" dirty="0"/>
              <a:t> </a:t>
            </a:r>
            <a:r>
              <a:rPr lang="en-US" sz="2800" dirty="0" err="1"/>
              <a:t>neuronas</a:t>
            </a:r>
            <a:r>
              <a:rPr lang="en-US" sz="2800" dirty="0"/>
              <a:t> con </a:t>
            </a:r>
            <a:r>
              <a:rPr lang="en-US" sz="2800" b="1" dirty="0" err="1"/>
              <a:t>vainas</a:t>
            </a:r>
            <a:r>
              <a:rPr lang="en-US" sz="2800" b="1" dirty="0"/>
              <a:t> de </a:t>
            </a:r>
            <a:r>
              <a:rPr lang="en-US" sz="2800" b="1" dirty="0" err="1"/>
              <a:t>mielina</a:t>
            </a:r>
            <a:r>
              <a:rPr lang="en-US" sz="2800" dirty="0"/>
              <a:t>, la </a:t>
            </a:r>
            <a:r>
              <a:rPr lang="en-US" sz="2800" dirty="0" err="1"/>
              <a:t>despolarización</a:t>
            </a:r>
            <a:r>
              <a:rPr lang="en-US" sz="2800" dirty="0"/>
              <a:t> </a:t>
            </a:r>
            <a:r>
              <a:rPr lang="en-US" sz="2800" dirty="0" err="1"/>
              <a:t>ocurre</a:t>
            </a:r>
            <a:r>
              <a:rPr lang="en-US" sz="2800" dirty="0"/>
              <a:t> en los </a:t>
            </a:r>
            <a:r>
              <a:rPr lang="en-US" sz="2800" b="1" dirty="0" err="1"/>
              <a:t>nódulos</a:t>
            </a:r>
            <a:r>
              <a:rPr lang="en-US" sz="2800" b="1" dirty="0"/>
              <a:t> de Ranvier</a:t>
            </a:r>
            <a:r>
              <a:rPr lang="en-US" sz="2800" dirty="0"/>
              <a:t>, y la </a:t>
            </a:r>
            <a:r>
              <a:rPr lang="en-US" sz="2800" dirty="0" err="1"/>
              <a:t>energía</a:t>
            </a:r>
            <a:r>
              <a:rPr lang="en-US" sz="2800" dirty="0"/>
              <a:t> </a:t>
            </a:r>
            <a:r>
              <a:rPr lang="en-US" sz="2800" dirty="0" err="1"/>
              <a:t>es</a:t>
            </a:r>
            <a:r>
              <a:rPr lang="en-US" sz="2800" dirty="0"/>
              <a:t> </a:t>
            </a:r>
            <a:r>
              <a:rPr lang="en-US" sz="2800" dirty="0" err="1"/>
              <a:t>conducida</a:t>
            </a:r>
            <a:r>
              <a:rPr lang="en-US" sz="2800" dirty="0"/>
              <a:t> en un </a:t>
            </a:r>
            <a:r>
              <a:rPr lang="en-US" sz="2800" b="1" dirty="0" err="1"/>
              <a:t>flujo</a:t>
            </a:r>
            <a:r>
              <a:rPr lang="en-US" sz="2800" b="1" dirty="0"/>
              <a:t> </a:t>
            </a:r>
            <a:r>
              <a:rPr lang="en-US" sz="2800" b="1" dirty="0" err="1"/>
              <a:t>intracelular</a:t>
            </a:r>
            <a:r>
              <a:rPr lang="en-US" sz="2800" b="1" dirty="0"/>
              <a:t> </a:t>
            </a:r>
            <a:r>
              <a:rPr lang="en-US" sz="2800" dirty="0" smtClean="0"/>
              <a:t> o </a:t>
            </a:r>
            <a:r>
              <a:rPr lang="en-US" sz="2800" b="1" dirty="0" err="1" smtClean="0"/>
              <a:t>corriente</a:t>
            </a:r>
            <a:r>
              <a:rPr lang="en-US" sz="2800" dirty="0" smtClean="0"/>
              <a:t> </a:t>
            </a:r>
            <a:r>
              <a:rPr lang="en-US" sz="2800" b="1" dirty="0" smtClean="0"/>
              <a:t>local</a:t>
            </a:r>
            <a:r>
              <a:rPr lang="en-US" sz="2800" dirty="0" smtClean="0"/>
              <a:t> al </a:t>
            </a:r>
            <a:r>
              <a:rPr lang="en-US" sz="2800" dirty="0" err="1"/>
              <a:t>nodo</a:t>
            </a:r>
            <a:r>
              <a:rPr lang="en-US" sz="2800" dirty="0"/>
              <a:t> </a:t>
            </a:r>
            <a:r>
              <a:rPr lang="en-US" sz="2800" dirty="0" err="1"/>
              <a:t>siguiente</a:t>
            </a:r>
            <a:r>
              <a:rPr lang="en-US" sz="2800" dirty="0"/>
              <a:t>, </a:t>
            </a:r>
            <a:r>
              <a:rPr lang="en-US" sz="2800" dirty="0" err="1"/>
              <a:t>evitando</a:t>
            </a:r>
            <a:r>
              <a:rPr lang="en-US" sz="2800" dirty="0"/>
              <a:t> </a:t>
            </a:r>
            <a:r>
              <a:rPr lang="en-US" sz="2800" dirty="0" err="1"/>
              <a:t>tiempo</a:t>
            </a:r>
            <a:r>
              <a:rPr lang="en-US" sz="2800" dirty="0"/>
              <a:t> y </a:t>
            </a:r>
            <a:r>
              <a:rPr lang="en-US" sz="2800" dirty="0" err="1"/>
              <a:t>ahorrando</a:t>
            </a:r>
            <a:r>
              <a:rPr lang="en-US" sz="2800" dirty="0"/>
              <a:t> </a:t>
            </a:r>
            <a:r>
              <a:rPr lang="en-US" sz="2800" dirty="0" err="1"/>
              <a:t>energía</a:t>
            </a:r>
            <a:r>
              <a:rPr lang="en-US" sz="2800" dirty="0"/>
              <a:t> al no </a:t>
            </a:r>
            <a:r>
              <a:rPr lang="en-US" sz="2800" dirty="0" err="1"/>
              <a:t>tener</a:t>
            </a:r>
            <a:r>
              <a:rPr lang="en-US" sz="2800" dirty="0"/>
              <a:t> </a:t>
            </a:r>
            <a:r>
              <a:rPr lang="en-US" sz="2800" dirty="0" err="1"/>
              <a:t>que</a:t>
            </a:r>
            <a:r>
              <a:rPr lang="en-US" sz="2800" dirty="0"/>
              <a:t> </a:t>
            </a:r>
            <a:r>
              <a:rPr lang="en-US" sz="2800" dirty="0" err="1"/>
              <a:t>despolarizar</a:t>
            </a:r>
            <a:r>
              <a:rPr lang="en-US" sz="2800" dirty="0"/>
              <a:t> </a:t>
            </a:r>
            <a:r>
              <a:rPr lang="en-US" sz="2800" dirty="0" err="1"/>
              <a:t>las</a:t>
            </a:r>
            <a:r>
              <a:rPr lang="en-US" sz="2800" dirty="0"/>
              <a:t> </a:t>
            </a:r>
            <a:r>
              <a:rPr lang="en-US" sz="2800" dirty="0" err="1"/>
              <a:t>grandes</a:t>
            </a:r>
            <a:r>
              <a:rPr lang="en-US" sz="2800" dirty="0"/>
              <a:t> </a:t>
            </a:r>
            <a:r>
              <a:rPr lang="en-US" sz="2800" dirty="0" err="1"/>
              <a:t>áreas</a:t>
            </a:r>
            <a:r>
              <a:rPr lang="en-US" sz="2800" dirty="0"/>
              <a:t> de la </a:t>
            </a:r>
            <a:r>
              <a:rPr lang="en-US" sz="2800" dirty="0" err="1"/>
              <a:t>membrana</a:t>
            </a:r>
            <a:r>
              <a:rPr lang="en-US" sz="2800" dirty="0"/>
              <a:t> </a:t>
            </a:r>
            <a:r>
              <a:rPr lang="en-US" sz="2800" dirty="0" err="1"/>
              <a:t>cubierta</a:t>
            </a:r>
            <a:r>
              <a:rPr lang="en-US" sz="2800" dirty="0"/>
              <a:t> </a:t>
            </a:r>
            <a:r>
              <a:rPr lang="en-US" sz="2800" dirty="0" err="1"/>
              <a:t>por</a:t>
            </a:r>
            <a:r>
              <a:rPr lang="en-US" sz="2800" dirty="0"/>
              <a:t> </a:t>
            </a:r>
            <a:r>
              <a:rPr lang="en-US" sz="2800" dirty="0" err="1"/>
              <a:t>mielina</a:t>
            </a:r>
            <a:r>
              <a:rPr lang="en-US" sz="2800" dirty="0"/>
              <a:t>.  Este se </a:t>
            </a:r>
            <a:r>
              <a:rPr lang="en-US" sz="2800" dirty="0" err="1"/>
              <a:t>denomina</a:t>
            </a:r>
            <a:r>
              <a:rPr lang="en-US" sz="2800" dirty="0"/>
              <a:t> </a:t>
            </a:r>
            <a:r>
              <a:rPr lang="en-US" sz="2800" b="1" dirty="0" err="1"/>
              <a:t>conducción</a:t>
            </a:r>
            <a:r>
              <a:rPr lang="en-US" sz="2800" b="1" dirty="0"/>
              <a:t> </a:t>
            </a:r>
            <a:r>
              <a:rPr lang="en-US" sz="2800" b="1" dirty="0" err="1"/>
              <a:t>saltatoria</a:t>
            </a:r>
            <a:r>
              <a:rPr lang="en-US" sz="2800" b="1" dirty="0"/>
              <a:t> </a:t>
            </a:r>
            <a:r>
              <a:rPr lang="en-US" sz="2800" dirty="0"/>
              <a:t>y el </a:t>
            </a:r>
            <a:r>
              <a:rPr lang="en-US" sz="2800" dirty="0" err="1"/>
              <a:t>impulso</a:t>
            </a:r>
            <a:r>
              <a:rPr lang="en-US" sz="2800" dirty="0"/>
              <a:t> </a:t>
            </a:r>
            <a:r>
              <a:rPr lang="en-US" sz="2800" dirty="0" err="1"/>
              <a:t>es</a:t>
            </a:r>
            <a:r>
              <a:rPr lang="en-US" sz="2800" dirty="0"/>
              <a:t> </a:t>
            </a:r>
            <a:r>
              <a:rPr lang="en-US" sz="2800" dirty="0" err="1"/>
              <a:t>más</a:t>
            </a:r>
            <a:r>
              <a:rPr lang="en-US" sz="2800" dirty="0"/>
              <a:t> </a:t>
            </a:r>
            <a:r>
              <a:rPr lang="en-US" sz="2800" dirty="0" err="1"/>
              <a:t>veloz</a:t>
            </a:r>
            <a:r>
              <a:rPr lang="en-US" sz="2800" dirty="0"/>
              <a:t>.</a:t>
            </a:r>
          </a:p>
        </p:txBody>
      </p:sp>
      <p:pic>
        <p:nvPicPr>
          <p:cNvPr id="5" name="Marcador de contenido 4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634" b="34025"/>
          <a:stretch/>
        </p:blipFill>
        <p:spPr>
          <a:xfrm>
            <a:off x="2674968" y="3887646"/>
            <a:ext cx="6842061" cy="2468704"/>
          </a:xfrm>
        </p:spPr>
      </p:pic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www.naturalbornscientist.com</a:t>
            </a:r>
            <a:endParaRPr lang="en-US"/>
          </a:p>
        </p:txBody>
      </p:sp>
      <p:sp>
        <p:nvSpPr>
          <p:cNvPr id="6" name="CuadroTexto 5"/>
          <p:cNvSpPr txBox="1"/>
          <p:nvPr/>
        </p:nvSpPr>
        <p:spPr>
          <a:xfrm>
            <a:off x="2702257" y="4735773"/>
            <a:ext cx="58685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+ + + +</a:t>
            </a:r>
            <a:endParaRPr lang="en-US" dirty="0"/>
          </a:p>
        </p:txBody>
      </p:sp>
      <p:sp>
        <p:nvSpPr>
          <p:cNvPr id="7" name="CuadroTexto 6"/>
          <p:cNvSpPr txBox="1"/>
          <p:nvPr/>
        </p:nvSpPr>
        <p:spPr>
          <a:xfrm flipH="1" flipV="1">
            <a:off x="5720229" y="4677226"/>
            <a:ext cx="85160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- - - -- - - -</a:t>
            </a:r>
          </a:p>
        </p:txBody>
      </p:sp>
      <p:sp>
        <p:nvSpPr>
          <p:cNvPr id="8" name="CuadroTexto 7"/>
          <p:cNvSpPr txBox="1"/>
          <p:nvPr/>
        </p:nvSpPr>
        <p:spPr>
          <a:xfrm>
            <a:off x="2702257" y="4274108"/>
            <a:ext cx="58685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- -</a:t>
            </a:r>
          </a:p>
        </p:txBody>
      </p:sp>
      <p:sp>
        <p:nvSpPr>
          <p:cNvPr id="9" name="CuadroTexto 8"/>
          <p:cNvSpPr txBox="1"/>
          <p:nvPr/>
        </p:nvSpPr>
        <p:spPr>
          <a:xfrm>
            <a:off x="2702257" y="5325072"/>
            <a:ext cx="58685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- -</a:t>
            </a:r>
          </a:p>
        </p:txBody>
      </p:sp>
      <p:sp>
        <p:nvSpPr>
          <p:cNvPr id="10" name="CuadroTexto 9"/>
          <p:cNvSpPr txBox="1"/>
          <p:nvPr/>
        </p:nvSpPr>
        <p:spPr>
          <a:xfrm>
            <a:off x="5670198" y="4274108"/>
            <a:ext cx="8516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+ + + </a:t>
            </a:r>
            <a:endParaRPr lang="en-US" dirty="0"/>
          </a:p>
        </p:txBody>
      </p:sp>
      <p:sp>
        <p:nvSpPr>
          <p:cNvPr id="11" name="CuadroTexto 10"/>
          <p:cNvSpPr txBox="1"/>
          <p:nvPr/>
        </p:nvSpPr>
        <p:spPr>
          <a:xfrm>
            <a:off x="5670198" y="5433020"/>
            <a:ext cx="8516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+ + + </a:t>
            </a:r>
            <a:endParaRPr lang="en-US" dirty="0"/>
          </a:p>
        </p:txBody>
      </p:sp>
      <p:sp>
        <p:nvSpPr>
          <p:cNvPr id="12" name="Flecha curvada hacia arriba 11"/>
          <p:cNvSpPr/>
          <p:nvPr/>
        </p:nvSpPr>
        <p:spPr>
          <a:xfrm>
            <a:off x="3121702" y="4718642"/>
            <a:ext cx="2715904" cy="294129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3" name="Flecha curvada hacia arriba 12"/>
          <p:cNvSpPr/>
          <p:nvPr/>
        </p:nvSpPr>
        <p:spPr>
          <a:xfrm flipV="1">
            <a:off x="3121702" y="5039873"/>
            <a:ext cx="2715904" cy="294129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4" name="CuadroTexto 13"/>
          <p:cNvSpPr txBox="1"/>
          <p:nvPr/>
        </p:nvSpPr>
        <p:spPr>
          <a:xfrm>
            <a:off x="6621862" y="4349310"/>
            <a:ext cx="21581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Vaina</a:t>
            </a:r>
            <a:r>
              <a:rPr lang="en-US" dirty="0" smtClean="0"/>
              <a:t> de </a:t>
            </a:r>
            <a:r>
              <a:rPr lang="en-US" dirty="0" err="1" smtClean="0"/>
              <a:t>mielina</a:t>
            </a:r>
            <a:endParaRPr lang="en-US" dirty="0"/>
          </a:p>
        </p:txBody>
      </p:sp>
      <p:sp>
        <p:nvSpPr>
          <p:cNvPr id="15" name="CuadroTexto 14"/>
          <p:cNvSpPr txBox="1"/>
          <p:nvPr/>
        </p:nvSpPr>
        <p:spPr>
          <a:xfrm>
            <a:off x="3825202" y="4735773"/>
            <a:ext cx="12774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 smtClean="0"/>
              <a:t>Corriente</a:t>
            </a:r>
            <a:r>
              <a:rPr lang="en-US" dirty="0" smtClean="0"/>
              <a:t> local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588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838200" y="869795"/>
            <a:ext cx="10515600" cy="530716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El </a:t>
            </a:r>
            <a:r>
              <a:rPr lang="en-US" dirty="0" err="1"/>
              <a:t>potencial</a:t>
            </a:r>
            <a:r>
              <a:rPr lang="en-US" dirty="0"/>
              <a:t> de </a:t>
            </a:r>
            <a:r>
              <a:rPr lang="en-US" dirty="0" err="1"/>
              <a:t>acción</a:t>
            </a:r>
            <a:r>
              <a:rPr lang="en-US" dirty="0"/>
              <a:t> </a:t>
            </a:r>
            <a:r>
              <a:rPr lang="en-US" dirty="0" err="1"/>
              <a:t>es</a:t>
            </a:r>
            <a:r>
              <a:rPr lang="en-US" dirty="0"/>
              <a:t> </a:t>
            </a:r>
            <a:r>
              <a:rPr lang="en-US" dirty="0" err="1"/>
              <a:t>transmitido</a:t>
            </a:r>
            <a:r>
              <a:rPr lang="en-US" dirty="0"/>
              <a:t> a lo largo del </a:t>
            </a:r>
            <a:r>
              <a:rPr lang="en-US" b="1" dirty="0" err="1" smtClean="0"/>
              <a:t>axón</a:t>
            </a:r>
            <a:r>
              <a:rPr lang="en-US" b="1" dirty="0" smtClean="0"/>
              <a:t> </a:t>
            </a:r>
            <a:r>
              <a:rPr lang="en-US" dirty="0"/>
              <a:t>hasta </a:t>
            </a:r>
            <a:r>
              <a:rPr lang="en-US" dirty="0" err="1"/>
              <a:t>las</a:t>
            </a:r>
            <a:r>
              <a:rPr lang="en-US" dirty="0"/>
              <a:t> </a:t>
            </a:r>
            <a:r>
              <a:rPr lang="en-US" b="1" dirty="0" err="1" smtClean="0"/>
              <a:t>terminales</a:t>
            </a:r>
            <a:r>
              <a:rPr lang="en-US" dirty="0" smtClean="0"/>
              <a:t> </a:t>
            </a:r>
            <a:r>
              <a:rPr lang="en-US" b="1" dirty="0" err="1"/>
              <a:t>sinápticas</a:t>
            </a:r>
            <a:r>
              <a:rPr lang="en-US" dirty="0"/>
              <a:t> en </a:t>
            </a:r>
            <a:r>
              <a:rPr lang="en-US" dirty="0" err="1"/>
              <a:t>donde</a:t>
            </a:r>
            <a:r>
              <a:rPr lang="en-US" dirty="0"/>
              <a:t> se </a:t>
            </a:r>
            <a:r>
              <a:rPr lang="en-US" dirty="0" err="1"/>
              <a:t>liberan</a:t>
            </a:r>
            <a:r>
              <a:rPr lang="en-US" dirty="0"/>
              <a:t> </a:t>
            </a:r>
            <a:r>
              <a:rPr lang="en-US" b="1" dirty="0" err="1" smtClean="0"/>
              <a:t>neurotransmisores</a:t>
            </a:r>
            <a:r>
              <a:rPr lang="en-US" b="1" dirty="0" smtClean="0"/>
              <a:t> </a:t>
            </a:r>
            <a:r>
              <a:rPr lang="en-US" dirty="0"/>
              <a:t>en </a:t>
            </a:r>
            <a:r>
              <a:rPr lang="en-US" dirty="0" err="1"/>
              <a:t>respuesta</a:t>
            </a:r>
            <a:r>
              <a:rPr lang="en-US" dirty="0"/>
              <a:t> al </a:t>
            </a:r>
            <a:r>
              <a:rPr lang="en-US" dirty="0" err="1"/>
              <a:t>mismo</a:t>
            </a:r>
            <a:r>
              <a:rPr lang="en-US" dirty="0" smtClean="0"/>
              <a:t>. 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El </a:t>
            </a:r>
            <a:r>
              <a:rPr lang="en-US" dirty="0" err="1" smtClean="0"/>
              <a:t>espacio</a:t>
            </a:r>
            <a:r>
              <a:rPr lang="en-US" dirty="0" smtClean="0"/>
              <a:t> </a:t>
            </a:r>
            <a:r>
              <a:rPr lang="en-US" dirty="0" err="1" smtClean="0"/>
              <a:t>que</a:t>
            </a:r>
            <a:r>
              <a:rPr lang="en-US" dirty="0" smtClean="0"/>
              <a:t> </a:t>
            </a:r>
            <a:r>
              <a:rPr lang="en-US" dirty="0" err="1" smtClean="0"/>
              <a:t>comunica</a:t>
            </a:r>
            <a:r>
              <a:rPr lang="en-US" dirty="0" smtClean="0"/>
              <a:t> </a:t>
            </a:r>
            <a:r>
              <a:rPr lang="en-US" dirty="0" err="1" smtClean="0"/>
              <a:t>una</a:t>
            </a:r>
            <a:r>
              <a:rPr lang="en-US" dirty="0" smtClean="0"/>
              <a:t> </a:t>
            </a:r>
            <a:r>
              <a:rPr lang="en-US" dirty="0" err="1" smtClean="0"/>
              <a:t>neurona</a:t>
            </a:r>
            <a:r>
              <a:rPr lang="en-US" dirty="0" smtClean="0"/>
              <a:t> con </a:t>
            </a:r>
            <a:r>
              <a:rPr lang="en-US" dirty="0" err="1" smtClean="0"/>
              <a:t>otra</a:t>
            </a:r>
            <a:r>
              <a:rPr lang="en-US" dirty="0" smtClean="0"/>
              <a:t> </a:t>
            </a:r>
            <a:r>
              <a:rPr lang="en-US" dirty="0" err="1" smtClean="0"/>
              <a:t>célula</a:t>
            </a:r>
            <a:r>
              <a:rPr lang="en-US" dirty="0" smtClean="0"/>
              <a:t> se llama </a:t>
            </a:r>
            <a:r>
              <a:rPr lang="en-US" b="1" dirty="0" err="1" smtClean="0"/>
              <a:t>sinapsis</a:t>
            </a:r>
            <a:r>
              <a:rPr lang="en-US" b="1" dirty="0" smtClean="0"/>
              <a:t>.  </a:t>
            </a:r>
            <a:r>
              <a:rPr lang="en-US" dirty="0" err="1" smtClean="0"/>
              <a:t>Allí</a:t>
            </a:r>
            <a:r>
              <a:rPr lang="en-US" dirty="0" smtClean="0"/>
              <a:t> </a:t>
            </a:r>
            <a:r>
              <a:rPr lang="en-US" dirty="0" err="1" smtClean="0"/>
              <a:t>las</a:t>
            </a:r>
            <a:r>
              <a:rPr lang="en-US" dirty="0" smtClean="0"/>
              <a:t> </a:t>
            </a:r>
            <a:r>
              <a:rPr lang="en-US" dirty="0" err="1" smtClean="0"/>
              <a:t>membranas</a:t>
            </a:r>
            <a:r>
              <a:rPr lang="en-US" dirty="0" smtClean="0"/>
              <a:t> de </a:t>
            </a:r>
            <a:r>
              <a:rPr lang="en-US" dirty="0" err="1" smtClean="0"/>
              <a:t>las</a:t>
            </a:r>
            <a:r>
              <a:rPr lang="en-US" dirty="0" smtClean="0"/>
              <a:t> </a:t>
            </a:r>
            <a:r>
              <a:rPr lang="en-US" dirty="0" err="1" smtClean="0"/>
              <a:t>células</a:t>
            </a:r>
            <a:r>
              <a:rPr lang="en-US" dirty="0" smtClean="0"/>
              <a:t> se </a:t>
            </a:r>
            <a:r>
              <a:rPr lang="en-US" dirty="0" err="1" smtClean="0"/>
              <a:t>comunican</a:t>
            </a:r>
            <a:r>
              <a:rPr lang="en-US" dirty="0" smtClean="0"/>
              <a:t> </a:t>
            </a:r>
            <a:r>
              <a:rPr lang="en-US" dirty="0" err="1" smtClean="0"/>
              <a:t>mediante</a:t>
            </a:r>
            <a:r>
              <a:rPr lang="en-US" dirty="0" smtClean="0"/>
              <a:t> </a:t>
            </a:r>
            <a:r>
              <a:rPr lang="en-US" dirty="0" err="1" smtClean="0"/>
              <a:t>proteinas</a:t>
            </a:r>
            <a:r>
              <a:rPr lang="en-US" dirty="0" smtClean="0"/>
              <a:t> </a:t>
            </a:r>
            <a:r>
              <a:rPr lang="en-US" dirty="0" err="1" smtClean="0"/>
              <a:t>receptoras</a:t>
            </a:r>
            <a:r>
              <a:rPr lang="en-US" dirty="0" smtClean="0"/>
              <a:t> </a:t>
            </a:r>
            <a:r>
              <a:rPr lang="en-US" dirty="0" err="1" smtClean="0"/>
              <a:t>que</a:t>
            </a:r>
            <a:r>
              <a:rPr lang="en-US" dirty="0" smtClean="0"/>
              <a:t> se </a:t>
            </a:r>
            <a:r>
              <a:rPr lang="en-US" dirty="0" err="1" smtClean="0"/>
              <a:t>enlazan</a:t>
            </a:r>
            <a:r>
              <a:rPr lang="en-US" dirty="0" smtClean="0"/>
              <a:t> a los </a:t>
            </a:r>
            <a:r>
              <a:rPr lang="en-US" dirty="0" err="1" smtClean="0"/>
              <a:t>neurotransmisores</a:t>
            </a:r>
            <a:r>
              <a:rPr lang="en-US" dirty="0" smtClean="0"/>
              <a:t> para </a:t>
            </a:r>
            <a:r>
              <a:rPr lang="en-US" dirty="0" err="1" smtClean="0"/>
              <a:t>generar</a:t>
            </a:r>
            <a:r>
              <a:rPr lang="en-US" dirty="0" smtClean="0"/>
              <a:t> </a:t>
            </a:r>
            <a:r>
              <a:rPr lang="en-US" dirty="0" err="1" smtClean="0"/>
              <a:t>una</a:t>
            </a:r>
            <a:r>
              <a:rPr lang="en-US" dirty="0" smtClean="0"/>
              <a:t> </a:t>
            </a:r>
            <a:r>
              <a:rPr lang="en-US" dirty="0" err="1" smtClean="0"/>
              <a:t>respuesta</a:t>
            </a:r>
            <a:r>
              <a:rPr lang="en-US" dirty="0" smtClean="0"/>
              <a:t>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err="1" smtClean="0"/>
              <a:t>Normalmente</a:t>
            </a:r>
            <a:r>
              <a:rPr lang="en-US" dirty="0"/>
              <a:t>, la </a:t>
            </a:r>
            <a:r>
              <a:rPr lang="en-US" dirty="0" err="1"/>
              <a:t>información</a:t>
            </a:r>
            <a:r>
              <a:rPr lang="en-US" dirty="0"/>
              <a:t> </a:t>
            </a:r>
            <a:r>
              <a:rPr lang="en-US" dirty="0" err="1"/>
              <a:t>es</a:t>
            </a:r>
            <a:r>
              <a:rPr lang="en-US" dirty="0"/>
              <a:t> </a:t>
            </a:r>
            <a:r>
              <a:rPr lang="en-US" dirty="0" err="1"/>
              <a:t>llevada</a:t>
            </a:r>
            <a:r>
              <a:rPr lang="en-US" dirty="0"/>
              <a:t> </a:t>
            </a:r>
            <a:r>
              <a:rPr lang="en-US" dirty="0" err="1"/>
              <a:t>dentro</a:t>
            </a:r>
            <a:r>
              <a:rPr lang="en-US" dirty="0"/>
              <a:t> de la </a:t>
            </a:r>
            <a:r>
              <a:rPr lang="en-US" dirty="0" err="1"/>
              <a:t>neurona</a:t>
            </a:r>
            <a:r>
              <a:rPr lang="en-US" dirty="0"/>
              <a:t> </a:t>
            </a:r>
            <a:r>
              <a:rPr lang="en-US" dirty="0" err="1"/>
              <a:t>mediante</a:t>
            </a:r>
            <a:r>
              <a:rPr lang="en-US" dirty="0"/>
              <a:t> </a:t>
            </a:r>
            <a:r>
              <a:rPr lang="en-US" b="1" dirty="0" err="1"/>
              <a:t>señales</a:t>
            </a:r>
            <a:r>
              <a:rPr lang="en-US" b="1" dirty="0"/>
              <a:t> </a:t>
            </a:r>
            <a:r>
              <a:rPr lang="en-US" b="1" dirty="0" err="1"/>
              <a:t>eléctricas</a:t>
            </a:r>
            <a:r>
              <a:rPr lang="en-US" b="1" dirty="0"/>
              <a:t>,</a:t>
            </a:r>
            <a:r>
              <a:rPr lang="en-US" dirty="0"/>
              <a:t> y entre </a:t>
            </a:r>
            <a:r>
              <a:rPr lang="en-US" dirty="0" err="1"/>
              <a:t>células</a:t>
            </a:r>
            <a:r>
              <a:rPr lang="en-US" dirty="0"/>
              <a:t>, </a:t>
            </a:r>
            <a:r>
              <a:rPr lang="en-US" dirty="0" err="1"/>
              <a:t>mediante</a:t>
            </a:r>
            <a:r>
              <a:rPr lang="en-US" dirty="0"/>
              <a:t> </a:t>
            </a:r>
            <a:r>
              <a:rPr lang="en-US" b="1" dirty="0" err="1"/>
              <a:t>neurotransmisores</a:t>
            </a:r>
            <a:r>
              <a:rPr lang="en-US" dirty="0"/>
              <a:t>.</a:t>
            </a:r>
            <a:endParaRPr lang="en-US" dirty="0" smtClean="0"/>
          </a:p>
          <a:p>
            <a:pPr marL="0" indent="0">
              <a:buNone/>
            </a:pPr>
            <a:endParaRPr lang="en-US" b="1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www.naturalbornscientist.com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297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Marcador de contenido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55670216"/>
              </p:ext>
            </p:extLst>
          </p:nvPr>
        </p:nvGraphicFramePr>
        <p:xfrm>
          <a:off x="220394" y="112542"/>
          <a:ext cx="11859989" cy="66089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www.naturalbornscientist.com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3358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www.naturalbornscientist.com</a:t>
            </a:r>
            <a:endParaRPr lang="en-US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22" t="9077" r="53357" b="15393"/>
          <a:stretch/>
        </p:blipFill>
        <p:spPr>
          <a:xfrm>
            <a:off x="3753853" y="546846"/>
            <a:ext cx="4919126" cy="5809504"/>
          </a:xfrm>
          <a:prstGeom prst="rect">
            <a:avLst/>
          </a:prstGeom>
        </p:spPr>
      </p:pic>
      <p:sp>
        <p:nvSpPr>
          <p:cNvPr id="6" name="CuadroTexto 5"/>
          <p:cNvSpPr txBox="1"/>
          <p:nvPr/>
        </p:nvSpPr>
        <p:spPr>
          <a:xfrm>
            <a:off x="1290975" y="3266932"/>
            <a:ext cx="2228045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Terminal </a:t>
            </a:r>
            <a:r>
              <a:rPr lang="en-US" dirty="0" err="1" smtClean="0"/>
              <a:t>sináptica</a:t>
            </a:r>
            <a:endParaRPr lang="en-US" dirty="0"/>
          </a:p>
        </p:txBody>
      </p:sp>
      <p:sp>
        <p:nvSpPr>
          <p:cNvPr id="7" name="CuadroTexto 6"/>
          <p:cNvSpPr txBox="1"/>
          <p:nvPr/>
        </p:nvSpPr>
        <p:spPr>
          <a:xfrm>
            <a:off x="8672979" y="3266932"/>
            <a:ext cx="2158153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err="1" smtClean="0"/>
              <a:t>Célula</a:t>
            </a:r>
            <a:r>
              <a:rPr lang="en-US" dirty="0" smtClean="0"/>
              <a:t> </a:t>
            </a:r>
            <a:r>
              <a:rPr lang="en-US" dirty="0" err="1" smtClean="0"/>
              <a:t>receptora</a:t>
            </a:r>
            <a:endParaRPr lang="en-US" dirty="0"/>
          </a:p>
        </p:txBody>
      </p:sp>
      <p:sp>
        <p:nvSpPr>
          <p:cNvPr id="8" name="CuadroTexto 7"/>
          <p:cNvSpPr txBox="1"/>
          <p:nvPr/>
        </p:nvSpPr>
        <p:spPr>
          <a:xfrm>
            <a:off x="6420119" y="5101101"/>
            <a:ext cx="1056068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err="1" smtClean="0"/>
              <a:t>Sinapsis</a:t>
            </a:r>
            <a:endParaRPr lang="en-US" dirty="0"/>
          </a:p>
        </p:txBody>
      </p:sp>
      <p:sp>
        <p:nvSpPr>
          <p:cNvPr id="9" name="Flecha izquierda y derecha 8"/>
          <p:cNvSpPr/>
          <p:nvPr/>
        </p:nvSpPr>
        <p:spPr>
          <a:xfrm>
            <a:off x="6593984" y="4786424"/>
            <a:ext cx="708338" cy="167425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lecha derecha 9"/>
          <p:cNvSpPr/>
          <p:nvPr/>
        </p:nvSpPr>
        <p:spPr>
          <a:xfrm>
            <a:off x="3850783" y="2890866"/>
            <a:ext cx="2009104" cy="270457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err="1" smtClean="0">
                <a:solidFill>
                  <a:schemeClr val="tx1"/>
                </a:solidFill>
              </a:rPr>
              <a:t>Potencial</a:t>
            </a:r>
            <a:r>
              <a:rPr lang="en-US" sz="1400" dirty="0" smtClean="0">
                <a:solidFill>
                  <a:schemeClr val="tx1"/>
                </a:solidFill>
              </a:rPr>
              <a:t> de </a:t>
            </a:r>
            <a:r>
              <a:rPr lang="en-US" sz="1400" dirty="0" err="1" smtClean="0">
                <a:solidFill>
                  <a:schemeClr val="tx1"/>
                </a:solidFill>
              </a:rPr>
              <a:t>acción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11" name="CuadroTexto 10"/>
          <p:cNvSpPr txBox="1"/>
          <p:nvPr/>
        </p:nvSpPr>
        <p:spPr>
          <a:xfrm>
            <a:off x="4855335" y="1635617"/>
            <a:ext cx="2446987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err="1" smtClean="0"/>
              <a:t>Vesículas</a:t>
            </a:r>
            <a:r>
              <a:rPr lang="en-US" dirty="0" smtClean="0"/>
              <a:t> </a:t>
            </a:r>
            <a:r>
              <a:rPr lang="en-US" dirty="0" err="1" smtClean="0"/>
              <a:t>sinápticas</a:t>
            </a:r>
            <a:endParaRPr lang="en-US" dirty="0"/>
          </a:p>
        </p:txBody>
      </p:sp>
      <p:sp>
        <p:nvSpPr>
          <p:cNvPr id="12" name="Flecha derecha 11"/>
          <p:cNvSpPr/>
          <p:nvPr/>
        </p:nvSpPr>
        <p:spPr>
          <a:xfrm rot="2276821">
            <a:off x="5032368" y="2296069"/>
            <a:ext cx="1173086" cy="18324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CuadroTexto 14"/>
          <p:cNvSpPr txBox="1"/>
          <p:nvPr/>
        </p:nvSpPr>
        <p:spPr>
          <a:xfrm>
            <a:off x="7939467" y="2387690"/>
            <a:ext cx="3128210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err="1" smtClean="0"/>
              <a:t>Proteinas</a:t>
            </a:r>
            <a:r>
              <a:rPr lang="en-US" dirty="0" smtClean="0"/>
              <a:t> </a:t>
            </a:r>
            <a:r>
              <a:rPr lang="en-US" dirty="0" err="1" smtClean="0"/>
              <a:t>transportadoras</a:t>
            </a:r>
            <a:endParaRPr lang="en-US" dirty="0"/>
          </a:p>
        </p:txBody>
      </p:sp>
      <p:sp>
        <p:nvSpPr>
          <p:cNvPr id="16" name="CuadroTexto 15"/>
          <p:cNvSpPr txBox="1"/>
          <p:nvPr/>
        </p:nvSpPr>
        <p:spPr>
          <a:xfrm>
            <a:off x="4259179" y="4138863"/>
            <a:ext cx="1819649" cy="30777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dirty="0" err="1" smtClean="0"/>
              <a:t>Neurotransmisores</a:t>
            </a:r>
            <a:endParaRPr lang="en-US" sz="1400" dirty="0"/>
          </a:p>
        </p:txBody>
      </p:sp>
      <p:cxnSp>
        <p:nvCxnSpPr>
          <p:cNvPr id="18" name="Conector recto de flecha 17"/>
          <p:cNvCxnSpPr>
            <a:stCxn id="16" idx="3"/>
          </p:cNvCxnSpPr>
          <p:nvPr/>
        </p:nvCxnSpPr>
        <p:spPr>
          <a:xfrm flipV="1">
            <a:off x="6078828" y="4150895"/>
            <a:ext cx="341291" cy="141857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16399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>
            <a:normAutofit/>
          </a:bodyPr>
          <a:lstStyle/>
          <a:p>
            <a:r>
              <a:rPr lang="en-US" sz="3600" b="1" dirty="0" smtClean="0"/>
              <a:t>ALGUNOS NEUROTRANSMISORES IMPORTANTES</a:t>
            </a:r>
            <a:endParaRPr lang="en-US" sz="3600" b="1" dirty="0"/>
          </a:p>
        </p:txBody>
      </p:sp>
      <p:sp>
        <p:nvSpPr>
          <p:cNvPr id="2" name="Marcador de pie de página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www.naturalbornscientist.com</a:t>
            </a:r>
            <a:endParaRPr lang="en-US"/>
          </a:p>
        </p:txBody>
      </p:sp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39307644"/>
              </p:ext>
            </p:extLst>
          </p:nvPr>
        </p:nvGraphicFramePr>
        <p:xfrm>
          <a:off x="582304" y="1235710"/>
          <a:ext cx="11027391" cy="5120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25339"/>
                <a:gridCol w="7902052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NEUROTRANSMISOR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FUNCIÓN</a:t>
                      </a:r>
                      <a:endParaRPr lang="en-US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b="1" dirty="0" smtClean="0"/>
                        <a:t>ACETILCOLINA</a:t>
                      </a:r>
                      <a:endParaRPr lang="en-US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 err="1" smtClean="0"/>
                        <a:t>Activa</a:t>
                      </a:r>
                      <a:r>
                        <a:rPr lang="en-US" sz="2200" dirty="0" smtClean="0"/>
                        <a:t> </a:t>
                      </a:r>
                      <a:r>
                        <a:rPr lang="en-US" sz="2200" dirty="0" err="1" smtClean="0"/>
                        <a:t>músculo</a:t>
                      </a:r>
                      <a:r>
                        <a:rPr lang="en-US" sz="2200" dirty="0" smtClean="0"/>
                        <a:t> </a:t>
                      </a:r>
                      <a:r>
                        <a:rPr lang="en-US" sz="2200" dirty="0" err="1" smtClean="0"/>
                        <a:t>esquelético</a:t>
                      </a:r>
                      <a:r>
                        <a:rPr lang="en-US" sz="2200" dirty="0" smtClean="0"/>
                        <a:t> y </a:t>
                      </a:r>
                      <a:r>
                        <a:rPr lang="en-US" sz="2200" dirty="0" err="1" smtClean="0"/>
                        <a:t>órganos</a:t>
                      </a:r>
                      <a:r>
                        <a:rPr lang="en-US" sz="2200" dirty="0" smtClean="0"/>
                        <a:t> </a:t>
                      </a:r>
                      <a:r>
                        <a:rPr lang="en-US" sz="2200" dirty="0" err="1" smtClean="0"/>
                        <a:t>diana</a:t>
                      </a:r>
                      <a:r>
                        <a:rPr lang="en-US" sz="2200" dirty="0" smtClean="0"/>
                        <a:t> del </a:t>
                      </a:r>
                      <a:r>
                        <a:rPr lang="en-US" sz="2200" dirty="0" err="1" smtClean="0"/>
                        <a:t>sistema</a:t>
                      </a:r>
                      <a:r>
                        <a:rPr lang="en-US" sz="2200" dirty="0" smtClean="0"/>
                        <a:t> </a:t>
                      </a:r>
                      <a:r>
                        <a:rPr lang="en-US" sz="2200" dirty="0" err="1" smtClean="0"/>
                        <a:t>parasimpático</a:t>
                      </a:r>
                      <a:r>
                        <a:rPr lang="en-US" sz="2200" dirty="0" smtClean="0"/>
                        <a:t>.</a:t>
                      </a:r>
                      <a:endParaRPr lang="en-US" sz="2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b="1" dirty="0" smtClean="0"/>
                        <a:t>DOPAMINA</a:t>
                      </a:r>
                      <a:endParaRPr lang="en-US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 err="1" smtClean="0"/>
                        <a:t>Emociones</a:t>
                      </a:r>
                      <a:r>
                        <a:rPr lang="en-US" sz="2200" dirty="0" smtClean="0"/>
                        <a:t>, </a:t>
                      </a:r>
                      <a:r>
                        <a:rPr lang="en-US" sz="2200" dirty="0" err="1" smtClean="0"/>
                        <a:t>recompensas</a:t>
                      </a:r>
                      <a:r>
                        <a:rPr lang="en-US" sz="2200" dirty="0" smtClean="0"/>
                        <a:t> y control del </a:t>
                      </a:r>
                      <a:r>
                        <a:rPr lang="en-US" sz="2200" dirty="0" err="1" smtClean="0"/>
                        <a:t>movimiento</a:t>
                      </a:r>
                      <a:r>
                        <a:rPr lang="en-US" sz="2200" dirty="0" smtClean="0"/>
                        <a:t>.</a:t>
                      </a:r>
                      <a:endParaRPr lang="en-US" sz="2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b="1" dirty="0" smtClean="0"/>
                        <a:t>NORADRENALINA (NOREPINEFRINA)</a:t>
                      </a:r>
                      <a:endParaRPr lang="en-US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 err="1" smtClean="0"/>
                        <a:t>Activa</a:t>
                      </a:r>
                      <a:r>
                        <a:rPr lang="en-US" sz="2200" dirty="0" smtClean="0"/>
                        <a:t> </a:t>
                      </a:r>
                      <a:r>
                        <a:rPr lang="en-US" sz="2200" dirty="0" err="1" smtClean="0"/>
                        <a:t>órganos</a:t>
                      </a:r>
                      <a:r>
                        <a:rPr lang="en-US" sz="2200" dirty="0" smtClean="0"/>
                        <a:t> </a:t>
                      </a:r>
                      <a:r>
                        <a:rPr lang="en-US" sz="2200" dirty="0" err="1" smtClean="0"/>
                        <a:t>diana</a:t>
                      </a:r>
                      <a:r>
                        <a:rPr lang="en-US" sz="2200" dirty="0" smtClean="0"/>
                        <a:t> del </a:t>
                      </a:r>
                      <a:r>
                        <a:rPr lang="en-US" sz="2200" dirty="0" err="1" smtClean="0"/>
                        <a:t>sistema</a:t>
                      </a:r>
                      <a:r>
                        <a:rPr lang="en-US" sz="2200" dirty="0" smtClean="0"/>
                        <a:t> </a:t>
                      </a:r>
                      <a:r>
                        <a:rPr lang="en-US" sz="2200" dirty="0" err="1" smtClean="0"/>
                        <a:t>simpático</a:t>
                      </a:r>
                      <a:r>
                        <a:rPr lang="en-US" sz="2200" dirty="0" smtClean="0"/>
                        <a:t>.</a:t>
                      </a:r>
                      <a:endParaRPr lang="en-US" sz="2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b="1" dirty="0" smtClean="0"/>
                        <a:t>SEROTONINA</a:t>
                      </a:r>
                      <a:endParaRPr lang="en-US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 err="1" smtClean="0"/>
                        <a:t>Influye</a:t>
                      </a:r>
                      <a:r>
                        <a:rPr lang="en-US" sz="2200" dirty="0" smtClean="0"/>
                        <a:t> el </a:t>
                      </a:r>
                      <a:r>
                        <a:rPr lang="en-US" sz="2200" dirty="0" err="1" smtClean="0"/>
                        <a:t>ánimo</a:t>
                      </a:r>
                      <a:r>
                        <a:rPr lang="en-US" sz="2200" dirty="0" smtClean="0"/>
                        <a:t> y el </a:t>
                      </a:r>
                      <a:r>
                        <a:rPr lang="en-US" sz="2200" dirty="0" err="1" smtClean="0"/>
                        <a:t>sueño</a:t>
                      </a:r>
                      <a:r>
                        <a:rPr lang="en-US" sz="2200" dirty="0" smtClean="0"/>
                        <a:t>.</a:t>
                      </a:r>
                      <a:endParaRPr lang="en-US" sz="2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b="1" dirty="0" smtClean="0"/>
                        <a:t>GLUTAMATO</a:t>
                      </a:r>
                      <a:endParaRPr lang="en-US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 smtClean="0"/>
                        <a:t>Principal </a:t>
                      </a:r>
                      <a:r>
                        <a:rPr lang="en-US" sz="2200" dirty="0" err="1" smtClean="0"/>
                        <a:t>neurotransmisor</a:t>
                      </a:r>
                      <a:r>
                        <a:rPr lang="en-US" sz="2200" dirty="0" smtClean="0"/>
                        <a:t> </a:t>
                      </a:r>
                      <a:r>
                        <a:rPr lang="en-US" sz="2200" dirty="0" err="1" smtClean="0"/>
                        <a:t>excitatorio</a:t>
                      </a:r>
                      <a:r>
                        <a:rPr lang="en-US" sz="2200" baseline="0" dirty="0" smtClean="0"/>
                        <a:t> del SNC.</a:t>
                      </a:r>
                      <a:endParaRPr lang="en-US" sz="2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b="1" dirty="0" smtClean="0"/>
                        <a:t>GLICINA</a:t>
                      </a:r>
                      <a:endParaRPr lang="en-US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 smtClean="0"/>
                        <a:t>Principal </a:t>
                      </a:r>
                      <a:r>
                        <a:rPr lang="en-US" sz="2200" dirty="0" err="1" smtClean="0"/>
                        <a:t>neurotransmisor</a:t>
                      </a:r>
                      <a:r>
                        <a:rPr lang="en-US" sz="2200" dirty="0" smtClean="0"/>
                        <a:t> </a:t>
                      </a:r>
                      <a:r>
                        <a:rPr lang="en-US" sz="2200" dirty="0" err="1" smtClean="0"/>
                        <a:t>inhibidor</a:t>
                      </a:r>
                      <a:r>
                        <a:rPr lang="en-US" sz="2200" baseline="0" dirty="0" smtClean="0"/>
                        <a:t> de la </a:t>
                      </a:r>
                      <a:r>
                        <a:rPr lang="en-US" sz="2200" baseline="0" dirty="0" err="1" smtClean="0"/>
                        <a:t>médula</a:t>
                      </a:r>
                      <a:r>
                        <a:rPr lang="en-US" sz="2200" baseline="0" dirty="0" smtClean="0"/>
                        <a:t> </a:t>
                      </a:r>
                      <a:r>
                        <a:rPr lang="en-US" sz="2200" baseline="0" dirty="0" err="1" smtClean="0"/>
                        <a:t>espinal</a:t>
                      </a:r>
                      <a:r>
                        <a:rPr lang="en-US" sz="2200" baseline="0" dirty="0" smtClean="0"/>
                        <a:t>.</a:t>
                      </a:r>
                      <a:endParaRPr lang="en-US" sz="2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b="1" dirty="0" smtClean="0"/>
                        <a:t>ÁCIDO GAMMA AMINO BUTÍRICO (GABA)</a:t>
                      </a:r>
                      <a:endParaRPr lang="en-US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 smtClean="0"/>
                        <a:t>Principal </a:t>
                      </a:r>
                      <a:r>
                        <a:rPr lang="en-US" sz="2200" dirty="0" err="1" smtClean="0"/>
                        <a:t>neurotransmisor</a:t>
                      </a:r>
                      <a:r>
                        <a:rPr lang="en-US" sz="2200" dirty="0" smtClean="0"/>
                        <a:t> </a:t>
                      </a:r>
                      <a:r>
                        <a:rPr lang="en-US" sz="2200" dirty="0" err="1" smtClean="0"/>
                        <a:t>inhibidor</a:t>
                      </a:r>
                      <a:r>
                        <a:rPr lang="en-US" sz="2200" dirty="0" smtClean="0"/>
                        <a:t> del </a:t>
                      </a:r>
                      <a:r>
                        <a:rPr lang="en-US" sz="2200" dirty="0" err="1" smtClean="0"/>
                        <a:t>encéfalo</a:t>
                      </a:r>
                      <a:r>
                        <a:rPr lang="en-US" sz="2200" dirty="0" smtClean="0"/>
                        <a:t>.</a:t>
                      </a:r>
                      <a:endParaRPr lang="en-US" sz="2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b="1" dirty="0" smtClean="0"/>
                        <a:t>ENDORFINAS</a:t>
                      </a:r>
                      <a:endParaRPr lang="en-US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 err="1" smtClean="0"/>
                        <a:t>Influye</a:t>
                      </a:r>
                      <a:r>
                        <a:rPr lang="en-US" sz="2200" dirty="0" smtClean="0"/>
                        <a:t> el </a:t>
                      </a:r>
                      <a:r>
                        <a:rPr lang="en-US" sz="2200" dirty="0" err="1" smtClean="0"/>
                        <a:t>ánimo</a:t>
                      </a:r>
                      <a:r>
                        <a:rPr lang="en-US" sz="2200" dirty="0" smtClean="0"/>
                        <a:t>, reduce </a:t>
                      </a:r>
                      <a:r>
                        <a:rPr lang="en-US" sz="2200" dirty="0" err="1" smtClean="0"/>
                        <a:t>sensaciones</a:t>
                      </a:r>
                      <a:r>
                        <a:rPr lang="en-US" sz="2200" dirty="0" smtClean="0"/>
                        <a:t> de dolor.</a:t>
                      </a:r>
                      <a:endParaRPr lang="en-US" sz="2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b="1" dirty="0" smtClean="0"/>
                        <a:t>ÓXIDO NÍTRICO</a:t>
                      </a:r>
                      <a:endParaRPr lang="en-US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 err="1" smtClean="0"/>
                        <a:t>Importante</a:t>
                      </a:r>
                      <a:r>
                        <a:rPr lang="en-US" sz="2200" dirty="0" smtClean="0"/>
                        <a:t> en la </a:t>
                      </a:r>
                      <a:r>
                        <a:rPr lang="en-US" sz="2200" dirty="0" err="1" smtClean="0"/>
                        <a:t>formación</a:t>
                      </a:r>
                      <a:r>
                        <a:rPr lang="en-US" sz="2200" dirty="0" smtClean="0"/>
                        <a:t> de </a:t>
                      </a:r>
                      <a:r>
                        <a:rPr lang="en-US" sz="2200" dirty="0" err="1" smtClean="0"/>
                        <a:t>recuerdos</a:t>
                      </a:r>
                      <a:r>
                        <a:rPr lang="en-US" sz="2200" dirty="0" smtClean="0"/>
                        <a:t>.</a:t>
                      </a:r>
                      <a:endParaRPr lang="en-US" sz="22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6682537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ie de página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www.naturalbornscientist.com</a:t>
            </a:r>
            <a:endParaRPr lang="en-US"/>
          </a:p>
        </p:txBody>
      </p:sp>
      <p:sp>
        <p:nvSpPr>
          <p:cNvPr id="4" name="CuadroTexto 3"/>
          <p:cNvSpPr txBox="1"/>
          <p:nvPr/>
        </p:nvSpPr>
        <p:spPr>
          <a:xfrm>
            <a:off x="446049" y="1146414"/>
            <a:ext cx="112181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Los </a:t>
            </a:r>
            <a:r>
              <a:rPr lang="en-US" sz="2800" b="1" dirty="0" err="1" smtClean="0"/>
              <a:t>neurotransmisores</a:t>
            </a:r>
            <a:r>
              <a:rPr lang="en-US" sz="2800" b="1" dirty="0" smtClean="0"/>
              <a:t> se </a:t>
            </a:r>
            <a:r>
              <a:rPr lang="en-US" sz="2800" b="1" dirty="0" err="1" smtClean="0"/>
              <a:t>pueden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clasificar</a:t>
            </a:r>
            <a:r>
              <a:rPr lang="en-US" sz="2800" b="1" dirty="0" smtClean="0"/>
              <a:t> en:</a:t>
            </a:r>
          </a:p>
        </p:txBody>
      </p:sp>
      <p:graphicFrame>
        <p:nvGraphicFramePr>
          <p:cNvPr id="5" name="Tab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83055000"/>
              </p:ext>
            </p:extLst>
          </p:nvPr>
        </p:nvGraphicFramePr>
        <p:xfrm>
          <a:off x="309489" y="1784851"/>
          <a:ext cx="11633981" cy="440493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62179"/>
                <a:gridCol w="2588455"/>
                <a:gridCol w="3024554"/>
                <a:gridCol w="2658793"/>
              </a:tblGrid>
              <a:tr h="4404934">
                <a:tc>
                  <a:txBody>
                    <a:bodyPr/>
                    <a:lstStyle/>
                    <a:p>
                      <a:r>
                        <a:rPr lang="en-US" sz="2800" b="1" dirty="0" err="1" smtClean="0"/>
                        <a:t>Neurotransmisores</a:t>
                      </a:r>
                      <a:r>
                        <a:rPr lang="en-US" sz="2800" b="1" dirty="0" smtClean="0"/>
                        <a:t> </a:t>
                      </a:r>
                      <a:r>
                        <a:rPr lang="en-US" sz="2800" b="1" dirty="0" err="1" smtClean="0"/>
                        <a:t>micromoleculares</a:t>
                      </a:r>
                      <a:r>
                        <a:rPr lang="en-US" sz="2800" b="1" dirty="0" smtClean="0"/>
                        <a:t> o de </a:t>
                      </a:r>
                      <a:r>
                        <a:rPr lang="en-US" sz="2800" b="1" dirty="0" err="1" smtClean="0"/>
                        <a:t>molécula</a:t>
                      </a:r>
                      <a:r>
                        <a:rPr lang="en-US" sz="2800" b="1" dirty="0" smtClean="0"/>
                        <a:t> </a:t>
                      </a:r>
                      <a:r>
                        <a:rPr lang="en-US" sz="2800" b="1" dirty="0" err="1" smtClean="0"/>
                        <a:t>pequeña</a:t>
                      </a:r>
                      <a:endParaRPr lang="en-US" sz="2800" b="1" dirty="0" smtClean="0"/>
                    </a:p>
                    <a:p>
                      <a:endParaRPr lang="en-US" sz="2800" b="1" dirty="0" smtClean="0"/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2800" dirty="0" err="1" smtClean="0"/>
                        <a:t>Acetilcolina</a:t>
                      </a:r>
                      <a:endParaRPr lang="en-US" sz="2800" dirty="0" smtClean="0"/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2800" dirty="0" err="1" smtClean="0"/>
                        <a:t>Norepinefrina</a:t>
                      </a:r>
                      <a:endParaRPr lang="en-US" sz="2800" dirty="0" smtClean="0"/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2800" dirty="0" err="1" smtClean="0"/>
                        <a:t>Dopamina</a:t>
                      </a:r>
                      <a:endParaRPr lang="en-US" sz="2800" dirty="0" smtClean="0"/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2800" dirty="0" err="1" smtClean="0"/>
                        <a:t>Serotonina</a:t>
                      </a:r>
                      <a:endParaRPr lang="en-US" sz="28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b="1" dirty="0" err="1" smtClean="0"/>
                        <a:t>Aminoácidos</a:t>
                      </a:r>
                      <a:r>
                        <a:rPr lang="en-US" sz="2800" b="1" dirty="0" smtClean="0"/>
                        <a:t>:</a:t>
                      </a:r>
                    </a:p>
                    <a:p>
                      <a:endParaRPr lang="en-US" sz="2800" b="1" dirty="0" smtClean="0"/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2800" dirty="0" smtClean="0"/>
                        <a:t>GABA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2800" dirty="0" err="1" smtClean="0"/>
                        <a:t>Glicina</a:t>
                      </a:r>
                      <a:endParaRPr lang="en-US" sz="2800" dirty="0" smtClean="0"/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2800" dirty="0" err="1" smtClean="0"/>
                        <a:t>Glutamato</a:t>
                      </a:r>
                      <a:endParaRPr lang="en-US" sz="2800" dirty="0" smtClean="0"/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en-US" sz="2800" dirty="0" smtClean="0"/>
                    </a:p>
                    <a:p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b="1" dirty="0" err="1" smtClean="0"/>
                        <a:t>Péptidos</a:t>
                      </a:r>
                      <a:r>
                        <a:rPr lang="en-US" sz="2800" b="1" dirty="0" smtClean="0"/>
                        <a:t> </a:t>
                      </a:r>
                      <a:r>
                        <a:rPr lang="en-US" sz="2800" b="1" dirty="0" err="1" smtClean="0"/>
                        <a:t>neuroactivos</a:t>
                      </a:r>
                      <a:r>
                        <a:rPr lang="en-US" sz="2800" b="1" dirty="0" smtClean="0"/>
                        <a:t>:</a:t>
                      </a:r>
                    </a:p>
                    <a:p>
                      <a:endParaRPr lang="en-US" sz="2800" b="1" dirty="0" smtClean="0"/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2800" dirty="0" err="1" smtClean="0"/>
                        <a:t>Endorfinas</a:t>
                      </a:r>
                      <a:endParaRPr lang="en-US" sz="2800" dirty="0" smtClean="0"/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2800" dirty="0" err="1" smtClean="0"/>
                        <a:t>Angiotensinas</a:t>
                      </a:r>
                      <a:endParaRPr lang="en-US" sz="2800" dirty="0" smtClean="0"/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2800" dirty="0" err="1" smtClean="0"/>
                        <a:t>Neurotensinas</a:t>
                      </a:r>
                      <a:endParaRPr lang="en-US" sz="2800" dirty="0" smtClean="0"/>
                    </a:p>
                    <a:p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Gases </a:t>
                      </a:r>
                      <a:r>
                        <a:rPr lang="en-US" sz="2800" dirty="0" err="1" smtClean="0"/>
                        <a:t>solubles</a:t>
                      </a:r>
                      <a:r>
                        <a:rPr lang="en-US" sz="2800" dirty="0" smtClean="0"/>
                        <a:t>:</a:t>
                      </a:r>
                    </a:p>
                    <a:p>
                      <a:endParaRPr lang="en-US" sz="2800" dirty="0" smtClean="0"/>
                    </a:p>
                    <a:p>
                      <a:pPr marL="457200" indent="-457200">
                        <a:buFont typeface="Arial" panose="020B0604020202020204" pitchFamily="34" charset="0"/>
                        <a:buChar char="•"/>
                      </a:pPr>
                      <a:r>
                        <a:rPr lang="en-US" sz="2800" dirty="0" err="1" smtClean="0"/>
                        <a:t>Óxido</a:t>
                      </a:r>
                      <a:r>
                        <a:rPr lang="en-US" sz="2800" baseline="0" dirty="0" smtClean="0"/>
                        <a:t> </a:t>
                      </a:r>
                      <a:r>
                        <a:rPr lang="en-US" sz="2800" baseline="0" dirty="0" err="1" smtClean="0"/>
                        <a:t>nítrico</a:t>
                      </a:r>
                      <a:endParaRPr lang="en-US" sz="2800" baseline="0" dirty="0" smtClean="0"/>
                    </a:p>
                    <a:p>
                      <a:pPr marL="457200" indent="-457200">
                        <a:buFont typeface="Arial" panose="020B0604020202020204" pitchFamily="34" charset="0"/>
                        <a:buChar char="•"/>
                      </a:pPr>
                      <a:r>
                        <a:rPr lang="en-US" sz="2800" baseline="0" dirty="0" err="1" smtClean="0"/>
                        <a:t>Monóxido</a:t>
                      </a:r>
                      <a:r>
                        <a:rPr lang="en-US" sz="2800" baseline="0" dirty="0" smtClean="0"/>
                        <a:t> de </a:t>
                      </a:r>
                      <a:r>
                        <a:rPr lang="en-US" sz="2800" baseline="0" dirty="0" err="1" smtClean="0"/>
                        <a:t>carbono</a:t>
                      </a:r>
                      <a:endParaRPr lang="en-US" sz="2800" baseline="0" dirty="0" smtClean="0"/>
                    </a:p>
                    <a:p>
                      <a:pPr marL="457200" indent="-457200">
                        <a:buFont typeface="Arial" panose="020B0604020202020204" pitchFamily="34" charset="0"/>
                        <a:buChar char="•"/>
                      </a:pPr>
                      <a:endParaRPr lang="en-US" sz="28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30993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Los </a:t>
            </a:r>
            <a:r>
              <a:rPr lang="en-US" b="1" dirty="0" err="1" smtClean="0"/>
              <a:t>neurotransmisores</a:t>
            </a:r>
            <a:r>
              <a:rPr lang="en-US" b="1" dirty="0" smtClean="0"/>
              <a:t> se </a:t>
            </a:r>
            <a:r>
              <a:rPr lang="en-US" b="1" dirty="0" err="1" smtClean="0"/>
              <a:t>recuperan</a:t>
            </a:r>
            <a:r>
              <a:rPr lang="en-US" b="1" dirty="0" smtClean="0"/>
              <a:t> de la </a:t>
            </a:r>
            <a:r>
              <a:rPr lang="en-US" b="1" dirty="0" err="1" smtClean="0"/>
              <a:t>sinapsis</a:t>
            </a:r>
            <a:r>
              <a:rPr lang="en-US" b="1" dirty="0" smtClean="0"/>
              <a:t> a </a:t>
            </a:r>
            <a:r>
              <a:rPr lang="en-US" b="1" dirty="0" err="1" smtClean="0"/>
              <a:t>través</a:t>
            </a:r>
            <a:r>
              <a:rPr lang="en-US" b="1" dirty="0" smtClean="0"/>
              <a:t> de </a:t>
            </a:r>
            <a:r>
              <a:rPr lang="en-US" b="1" dirty="0" err="1" smtClean="0"/>
              <a:t>tres</a:t>
            </a:r>
            <a:r>
              <a:rPr lang="en-US" b="1" dirty="0" smtClean="0"/>
              <a:t> </a:t>
            </a:r>
            <a:r>
              <a:rPr lang="en-US" b="1" dirty="0" err="1" smtClean="0"/>
              <a:t>procesos</a:t>
            </a:r>
            <a:r>
              <a:rPr lang="en-US" b="1" dirty="0" smtClean="0"/>
              <a:t>:</a:t>
            </a:r>
            <a:endParaRPr lang="en-US" b="1" dirty="0"/>
          </a:p>
        </p:txBody>
      </p:sp>
      <p:sp>
        <p:nvSpPr>
          <p:cNvPr id="4" name="Marcador de contenido 3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b="1" dirty="0" smtClean="0"/>
              <a:t>RECAPTACIÓN: </a:t>
            </a:r>
            <a:r>
              <a:rPr lang="en-US" dirty="0" err="1" smtClean="0"/>
              <a:t>Proteinas</a:t>
            </a:r>
            <a:r>
              <a:rPr lang="en-US" dirty="0" smtClean="0"/>
              <a:t> </a:t>
            </a:r>
            <a:r>
              <a:rPr lang="en-US" dirty="0" err="1" smtClean="0"/>
              <a:t>receptoras</a:t>
            </a:r>
            <a:r>
              <a:rPr lang="en-US" dirty="0" smtClean="0"/>
              <a:t> en la </a:t>
            </a:r>
            <a:r>
              <a:rPr lang="en-US" dirty="0" err="1" smtClean="0"/>
              <a:t>membrana</a:t>
            </a:r>
            <a:r>
              <a:rPr lang="en-US" dirty="0" smtClean="0"/>
              <a:t> pre-</a:t>
            </a:r>
            <a:r>
              <a:rPr lang="en-US" dirty="0" err="1" smtClean="0"/>
              <a:t>sináptica</a:t>
            </a:r>
            <a:r>
              <a:rPr lang="en-US" dirty="0" smtClean="0"/>
              <a:t> </a:t>
            </a:r>
            <a:r>
              <a:rPr lang="en-US" dirty="0" err="1" smtClean="0"/>
              <a:t>recuperan</a:t>
            </a:r>
            <a:r>
              <a:rPr lang="en-US" dirty="0" smtClean="0"/>
              <a:t> los </a:t>
            </a:r>
            <a:r>
              <a:rPr lang="en-US" dirty="0" err="1" smtClean="0"/>
              <a:t>neurotransmisores</a:t>
            </a:r>
            <a:r>
              <a:rPr lang="en-US" dirty="0" smtClean="0"/>
              <a:t>.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b="1" dirty="0" smtClean="0"/>
              <a:t>DIFUSIÓN</a:t>
            </a:r>
            <a:r>
              <a:rPr lang="en-US" dirty="0" smtClean="0"/>
              <a:t>: </a:t>
            </a:r>
            <a:r>
              <a:rPr lang="en-US" dirty="0" err="1" smtClean="0"/>
              <a:t>Aunque</a:t>
            </a:r>
            <a:r>
              <a:rPr lang="en-US" dirty="0" smtClean="0"/>
              <a:t> no </a:t>
            </a:r>
            <a:r>
              <a:rPr lang="en-US" dirty="0" err="1" smtClean="0"/>
              <a:t>muy</a:t>
            </a:r>
            <a:r>
              <a:rPr lang="en-US" dirty="0" smtClean="0"/>
              <a:t> </a:t>
            </a:r>
            <a:r>
              <a:rPr lang="en-US" dirty="0" err="1" smtClean="0"/>
              <a:t>frecuente</a:t>
            </a:r>
            <a:r>
              <a:rPr lang="en-US" dirty="0" smtClean="0"/>
              <a:t>, </a:t>
            </a:r>
            <a:r>
              <a:rPr lang="en-US" dirty="0" err="1" smtClean="0"/>
              <a:t>algunos</a:t>
            </a:r>
            <a:r>
              <a:rPr lang="en-US" dirty="0" smtClean="0"/>
              <a:t> </a:t>
            </a:r>
            <a:r>
              <a:rPr lang="en-US" dirty="0" err="1" smtClean="0"/>
              <a:t>neurotransmisores</a:t>
            </a:r>
            <a:r>
              <a:rPr lang="en-US" dirty="0" smtClean="0"/>
              <a:t> </a:t>
            </a:r>
            <a:r>
              <a:rPr lang="en-US" dirty="0" err="1" smtClean="0"/>
              <a:t>difunden</a:t>
            </a:r>
            <a:r>
              <a:rPr lang="en-US" dirty="0" smtClean="0"/>
              <a:t> a </a:t>
            </a:r>
            <a:r>
              <a:rPr lang="en-US" dirty="0" err="1" smtClean="0"/>
              <a:t>través</a:t>
            </a:r>
            <a:r>
              <a:rPr lang="en-US" dirty="0" smtClean="0"/>
              <a:t> de la </a:t>
            </a:r>
            <a:r>
              <a:rPr lang="en-US" dirty="0" err="1" smtClean="0"/>
              <a:t>membrana</a:t>
            </a:r>
            <a:r>
              <a:rPr lang="en-US" dirty="0" smtClean="0"/>
              <a:t> </a:t>
            </a:r>
            <a:r>
              <a:rPr lang="en-US" dirty="0" err="1" smtClean="0"/>
              <a:t>mediante</a:t>
            </a:r>
            <a:r>
              <a:rPr lang="en-US" dirty="0" smtClean="0"/>
              <a:t> la </a:t>
            </a:r>
            <a:r>
              <a:rPr lang="en-US" dirty="0" err="1" smtClean="0"/>
              <a:t>bicapa</a:t>
            </a:r>
            <a:r>
              <a:rPr lang="en-US" dirty="0" smtClean="0"/>
              <a:t> </a:t>
            </a:r>
            <a:r>
              <a:rPr lang="en-US" dirty="0" err="1" smtClean="0"/>
              <a:t>lipídica</a:t>
            </a:r>
            <a:r>
              <a:rPr lang="en-US" dirty="0" smtClean="0"/>
              <a:t> o </a:t>
            </a:r>
            <a:r>
              <a:rPr lang="en-US" dirty="0" err="1" smtClean="0"/>
              <a:t>proteinas</a:t>
            </a:r>
            <a:r>
              <a:rPr lang="en-US" dirty="0" smtClean="0"/>
              <a:t> </a:t>
            </a:r>
            <a:r>
              <a:rPr lang="en-US" dirty="0" err="1" smtClean="0"/>
              <a:t>transportadoras</a:t>
            </a:r>
            <a:r>
              <a:rPr lang="en-US" dirty="0" smtClean="0"/>
              <a:t>.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b="1" dirty="0" smtClean="0"/>
              <a:t>DEGRADACIÓN ENZIMÁTICA: </a:t>
            </a:r>
            <a:r>
              <a:rPr lang="en-US" dirty="0" err="1" smtClean="0"/>
              <a:t>Algunos</a:t>
            </a:r>
            <a:r>
              <a:rPr lang="en-US" dirty="0" smtClean="0"/>
              <a:t> </a:t>
            </a:r>
            <a:r>
              <a:rPr lang="en-US" dirty="0" err="1" smtClean="0"/>
              <a:t>neurotransmisores</a:t>
            </a:r>
            <a:r>
              <a:rPr lang="en-US" dirty="0" smtClean="0"/>
              <a:t> son </a:t>
            </a:r>
            <a:r>
              <a:rPr lang="en-US" dirty="0" err="1" smtClean="0"/>
              <a:t>metabolizados</a:t>
            </a:r>
            <a:r>
              <a:rPr lang="en-US" dirty="0" smtClean="0"/>
              <a:t> </a:t>
            </a:r>
            <a:r>
              <a:rPr lang="en-US" dirty="0" err="1" smtClean="0"/>
              <a:t>por</a:t>
            </a:r>
            <a:r>
              <a:rPr lang="en-US" dirty="0" smtClean="0"/>
              <a:t> </a:t>
            </a:r>
            <a:r>
              <a:rPr lang="en-US" dirty="0" err="1" smtClean="0"/>
              <a:t>enzimas</a:t>
            </a:r>
            <a:r>
              <a:rPr lang="en-US" dirty="0" smtClean="0"/>
              <a:t> </a:t>
            </a:r>
            <a:r>
              <a:rPr lang="en-US" dirty="0" err="1" smtClean="0"/>
              <a:t>presentes</a:t>
            </a:r>
            <a:r>
              <a:rPr lang="en-US" dirty="0" smtClean="0"/>
              <a:t> en </a:t>
            </a:r>
            <a:r>
              <a:rPr lang="en-US" dirty="0" err="1" smtClean="0"/>
              <a:t>las</a:t>
            </a:r>
            <a:r>
              <a:rPr lang="en-US" dirty="0" smtClean="0"/>
              <a:t> </a:t>
            </a:r>
            <a:r>
              <a:rPr lang="en-US" dirty="0" err="1" smtClean="0"/>
              <a:t>proximidades</a:t>
            </a:r>
            <a:r>
              <a:rPr lang="en-US" dirty="0" smtClean="0"/>
              <a:t> de la </a:t>
            </a:r>
            <a:r>
              <a:rPr lang="en-US" dirty="0" err="1" smtClean="0"/>
              <a:t>sinapsis</a:t>
            </a:r>
            <a:r>
              <a:rPr lang="en-US" dirty="0" smtClean="0"/>
              <a:t>.</a:t>
            </a:r>
            <a:endParaRPr lang="en-US" b="1" dirty="0"/>
          </a:p>
        </p:txBody>
      </p:sp>
      <p:sp>
        <p:nvSpPr>
          <p:cNvPr id="2" name="Marcador de pie de página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www.naturalbornscientist.com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032945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5"/>
          <p:cNvSpPr>
            <a:spLocks noGrp="1"/>
          </p:cNvSpPr>
          <p:nvPr>
            <p:ph type="title"/>
          </p:nvPr>
        </p:nvSpPr>
        <p:spPr>
          <a:xfrm>
            <a:off x="838200" y="365125"/>
            <a:ext cx="5691389" cy="1325563"/>
          </a:xfrm>
        </p:spPr>
        <p:txBody>
          <a:bodyPr/>
          <a:lstStyle/>
          <a:p>
            <a:pPr algn="ctr"/>
            <a:r>
              <a:rPr lang="en-US" b="1" dirty="0" smtClean="0"/>
              <a:t>SISTEMA NERVIOSO PERIFÉRICO</a:t>
            </a:r>
            <a:endParaRPr lang="en-US" b="1" dirty="0"/>
          </a:p>
        </p:txBody>
      </p:sp>
      <p:sp>
        <p:nvSpPr>
          <p:cNvPr id="5" name="Marcador de contenido 4"/>
          <p:cNvSpPr>
            <a:spLocks noGrp="1"/>
          </p:cNvSpPr>
          <p:nvPr>
            <p:ph idx="1"/>
          </p:nvPr>
        </p:nvSpPr>
        <p:spPr>
          <a:xfrm>
            <a:off x="838200" y="2187574"/>
            <a:ext cx="5691389" cy="4351338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dirty="0" smtClean="0"/>
              <a:t>El </a:t>
            </a:r>
            <a:r>
              <a:rPr lang="en-US" b="1" dirty="0" err="1" smtClean="0"/>
              <a:t>sistema</a:t>
            </a:r>
            <a:r>
              <a:rPr lang="en-US" b="1" dirty="0" smtClean="0"/>
              <a:t> </a:t>
            </a:r>
            <a:r>
              <a:rPr lang="en-US" b="1" dirty="0" err="1" smtClean="0"/>
              <a:t>nervioso</a:t>
            </a:r>
            <a:r>
              <a:rPr lang="en-US" b="1" dirty="0" smtClean="0"/>
              <a:t> </a:t>
            </a:r>
            <a:r>
              <a:rPr lang="en-US" b="1" dirty="0" err="1" smtClean="0"/>
              <a:t>periférico</a:t>
            </a:r>
            <a:r>
              <a:rPr lang="en-US" b="1" dirty="0" smtClean="0"/>
              <a:t> </a:t>
            </a:r>
            <a:r>
              <a:rPr lang="en-US" dirty="0" err="1" smtClean="0"/>
              <a:t>recibe</a:t>
            </a:r>
            <a:r>
              <a:rPr lang="en-US" dirty="0" smtClean="0"/>
              <a:t> </a:t>
            </a:r>
            <a:r>
              <a:rPr lang="en-US" dirty="0" err="1" smtClean="0"/>
              <a:t>estímulos</a:t>
            </a:r>
            <a:r>
              <a:rPr lang="en-US" dirty="0" smtClean="0"/>
              <a:t> del </a:t>
            </a:r>
            <a:r>
              <a:rPr lang="en-US" dirty="0" err="1" smtClean="0"/>
              <a:t>entorno</a:t>
            </a:r>
            <a:r>
              <a:rPr lang="en-US" dirty="0" smtClean="0"/>
              <a:t> y los </a:t>
            </a:r>
            <a:r>
              <a:rPr lang="en-US" dirty="0" err="1" smtClean="0"/>
              <a:t>transmite</a:t>
            </a:r>
            <a:r>
              <a:rPr lang="en-US" dirty="0" smtClean="0"/>
              <a:t> al </a:t>
            </a:r>
            <a:r>
              <a:rPr lang="en-US" b="1" dirty="0" err="1" smtClean="0"/>
              <a:t>sistema</a:t>
            </a:r>
            <a:r>
              <a:rPr lang="en-US" b="1" dirty="0" smtClean="0"/>
              <a:t> </a:t>
            </a:r>
            <a:r>
              <a:rPr lang="en-US" b="1" dirty="0" err="1" smtClean="0"/>
              <a:t>nervioso</a:t>
            </a:r>
            <a:r>
              <a:rPr lang="en-US" b="1" dirty="0" smtClean="0"/>
              <a:t> central.  </a:t>
            </a:r>
            <a:r>
              <a:rPr lang="en-US" dirty="0" smtClean="0"/>
              <a:t>A </a:t>
            </a:r>
            <a:r>
              <a:rPr lang="en-US" dirty="0" err="1" smtClean="0"/>
              <a:t>su</a:t>
            </a:r>
            <a:r>
              <a:rPr lang="en-US" dirty="0" smtClean="0"/>
              <a:t> </a:t>
            </a:r>
            <a:r>
              <a:rPr lang="en-US" dirty="0" err="1" smtClean="0"/>
              <a:t>vez</a:t>
            </a:r>
            <a:r>
              <a:rPr lang="en-US" dirty="0" smtClean="0"/>
              <a:t>, </a:t>
            </a:r>
            <a:r>
              <a:rPr lang="en-US" dirty="0" err="1" smtClean="0"/>
              <a:t>transmite</a:t>
            </a:r>
            <a:r>
              <a:rPr lang="en-US" dirty="0" smtClean="0"/>
              <a:t> la </a:t>
            </a:r>
            <a:r>
              <a:rPr lang="en-US" dirty="0" err="1" smtClean="0"/>
              <a:t>información</a:t>
            </a:r>
            <a:r>
              <a:rPr lang="en-US" dirty="0" smtClean="0"/>
              <a:t> y </a:t>
            </a:r>
            <a:r>
              <a:rPr lang="en-US" dirty="0" err="1" smtClean="0"/>
              <a:t>las</a:t>
            </a:r>
            <a:r>
              <a:rPr lang="en-US" dirty="0" smtClean="0"/>
              <a:t> </a:t>
            </a:r>
            <a:r>
              <a:rPr lang="en-US" dirty="0" err="1" smtClean="0"/>
              <a:t>respuestas</a:t>
            </a:r>
            <a:r>
              <a:rPr lang="en-US" dirty="0" smtClean="0"/>
              <a:t> del </a:t>
            </a:r>
            <a:r>
              <a:rPr lang="en-US" dirty="0" err="1" smtClean="0"/>
              <a:t>sistema</a:t>
            </a:r>
            <a:r>
              <a:rPr lang="en-US" dirty="0" smtClean="0"/>
              <a:t> </a:t>
            </a:r>
            <a:r>
              <a:rPr lang="en-US" dirty="0" err="1" smtClean="0"/>
              <a:t>nervioso</a:t>
            </a:r>
            <a:r>
              <a:rPr lang="en-US" dirty="0" smtClean="0"/>
              <a:t> central </a:t>
            </a:r>
            <a:r>
              <a:rPr lang="en-US" dirty="0" err="1" smtClean="0"/>
              <a:t>hacia</a:t>
            </a:r>
            <a:r>
              <a:rPr lang="en-US" dirty="0" smtClean="0"/>
              <a:t> los </a:t>
            </a:r>
            <a:r>
              <a:rPr lang="en-US" dirty="0" err="1" smtClean="0"/>
              <a:t>diferentes</a:t>
            </a:r>
            <a:r>
              <a:rPr lang="en-US" dirty="0" smtClean="0"/>
              <a:t> </a:t>
            </a:r>
            <a:r>
              <a:rPr lang="en-US" dirty="0" err="1" smtClean="0"/>
              <a:t>tejidos</a:t>
            </a:r>
            <a:r>
              <a:rPr lang="en-US" dirty="0" smtClean="0"/>
              <a:t> del </a:t>
            </a:r>
            <a:r>
              <a:rPr lang="en-US" dirty="0" err="1" smtClean="0"/>
              <a:t>cuerpo</a:t>
            </a:r>
            <a:r>
              <a:rPr lang="en-US" dirty="0" smtClean="0"/>
              <a:t>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Los </a:t>
            </a:r>
            <a:r>
              <a:rPr lang="en-US" dirty="0" err="1" smtClean="0"/>
              <a:t>nervios</a:t>
            </a:r>
            <a:r>
              <a:rPr lang="en-US" dirty="0" smtClean="0"/>
              <a:t> se </a:t>
            </a:r>
            <a:r>
              <a:rPr lang="en-US" dirty="0" err="1" smtClean="0"/>
              <a:t>ramifican</a:t>
            </a:r>
            <a:r>
              <a:rPr lang="en-US" dirty="0" smtClean="0"/>
              <a:t> a </a:t>
            </a:r>
            <a:r>
              <a:rPr lang="en-US" dirty="0" err="1" smtClean="0"/>
              <a:t>partir</a:t>
            </a:r>
            <a:r>
              <a:rPr lang="en-US" dirty="0" smtClean="0"/>
              <a:t> de la </a:t>
            </a:r>
            <a:r>
              <a:rPr lang="en-US" b="1" dirty="0" err="1" smtClean="0"/>
              <a:t>médula</a:t>
            </a:r>
            <a:r>
              <a:rPr lang="en-US" b="1" dirty="0" smtClean="0"/>
              <a:t> </a:t>
            </a:r>
            <a:r>
              <a:rPr lang="en-US" b="1" dirty="0" err="1" smtClean="0"/>
              <a:t>espinal</a:t>
            </a:r>
            <a:r>
              <a:rPr lang="en-US" b="1" dirty="0" smtClean="0"/>
              <a:t> </a:t>
            </a:r>
            <a:r>
              <a:rPr lang="en-US" dirty="0" smtClean="0"/>
              <a:t>e </a:t>
            </a:r>
            <a:r>
              <a:rPr lang="en-US" dirty="0" err="1" smtClean="0"/>
              <a:t>irrigan</a:t>
            </a:r>
            <a:r>
              <a:rPr lang="en-US" dirty="0" smtClean="0"/>
              <a:t> </a:t>
            </a:r>
            <a:r>
              <a:rPr lang="en-US" dirty="0" err="1" smtClean="0"/>
              <a:t>cada</a:t>
            </a:r>
            <a:r>
              <a:rPr lang="en-US" dirty="0" smtClean="0"/>
              <a:t> </a:t>
            </a:r>
            <a:r>
              <a:rPr lang="en-US" dirty="0" err="1" smtClean="0"/>
              <a:t>uno</a:t>
            </a:r>
            <a:r>
              <a:rPr lang="en-US" dirty="0" smtClean="0"/>
              <a:t> de los </a:t>
            </a:r>
            <a:r>
              <a:rPr lang="en-US" dirty="0" err="1" smtClean="0"/>
              <a:t>tejidos</a:t>
            </a:r>
            <a:r>
              <a:rPr lang="en-US" dirty="0" smtClean="0"/>
              <a:t> </a:t>
            </a:r>
            <a:r>
              <a:rPr lang="en-US" dirty="0" err="1" smtClean="0"/>
              <a:t>corporales</a:t>
            </a:r>
            <a:r>
              <a:rPr lang="en-US" dirty="0" smtClean="0"/>
              <a:t> de </a:t>
            </a:r>
            <a:r>
              <a:rPr lang="en-US" dirty="0" err="1" smtClean="0"/>
              <a:t>acuerdo</a:t>
            </a:r>
            <a:r>
              <a:rPr lang="en-US" dirty="0" smtClean="0"/>
              <a:t> con la </a:t>
            </a:r>
            <a:r>
              <a:rPr lang="en-US" dirty="0" err="1" smtClean="0"/>
              <a:t>función</a:t>
            </a:r>
            <a:r>
              <a:rPr lang="en-US" dirty="0" smtClean="0"/>
              <a:t> de los </a:t>
            </a:r>
            <a:r>
              <a:rPr lang="en-US" dirty="0" err="1" smtClean="0"/>
              <a:t>mismos</a:t>
            </a:r>
            <a:r>
              <a:rPr lang="en-US" dirty="0" smtClean="0"/>
              <a:t>. </a:t>
            </a:r>
            <a:endParaRPr lang="en-US" dirty="0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www.naturalbornscientist.com</a:t>
            </a:r>
            <a:endParaRPr lang="en-US"/>
          </a:p>
        </p:txBody>
      </p:sp>
      <p:pic>
        <p:nvPicPr>
          <p:cNvPr id="7170" name="Picture 2" descr="http://www.curriculumenlineamineduc.cl/605/articles-25421_recurso_jpg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022" b="5268"/>
          <a:stretch/>
        </p:blipFill>
        <p:spPr bwMode="auto">
          <a:xfrm>
            <a:off x="6752263" y="321911"/>
            <a:ext cx="5068676" cy="6217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85356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LAS DIVISIONES DEL SNP</a:t>
            </a:r>
            <a:endParaRPr lang="en-US" b="1" dirty="0"/>
          </a:p>
        </p:txBody>
      </p:sp>
      <p:sp>
        <p:nvSpPr>
          <p:cNvPr id="5" name="Marcador de texto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SISTEMA NERVIOSO </a:t>
            </a:r>
            <a:r>
              <a:rPr lang="en-US" dirty="0" smtClean="0"/>
              <a:t>SOMÁTICO</a:t>
            </a:r>
            <a:endParaRPr lang="en-US" dirty="0"/>
          </a:p>
        </p:txBody>
      </p:sp>
      <p:sp>
        <p:nvSpPr>
          <p:cNvPr id="3" name="Marcador de contenido 2"/>
          <p:cNvSpPr>
            <a:spLocks noGrp="1"/>
          </p:cNvSpPr>
          <p:nvPr>
            <p:ph sz="half" idx="2"/>
          </p:nvPr>
        </p:nvSpPr>
        <p:spPr>
          <a:xfrm>
            <a:off x="839788" y="3006725"/>
            <a:ext cx="4685249" cy="3182937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Se </a:t>
            </a:r>
            <a:r>
              <a:rPr lang="en-US" dirty="0" err="1" smtClean="0"/>
              <a:t>encarga</a:t>
            </a:r>
            <a:r>
              <a:rPr lang="en-US" dirty="0" smtClean="0"/>
              <a:t> de el </a:t>
            </a:r>
            <a:r>
              <a:rPr lang="en-US" dirty="0" err="1" smtClean="0"/>
              <a:t>movimiento</a:t>
            </a:r>
            <a:r>
              <a:rPr lang="en-US" dirty="0" smtClean="0"/>
              <a:t> de los </a:t>
            </a:r>
            <a:r>
              <a:rPr lang="en-US" dirty="0" err="1" smtClean="0"/>
              <a:t>músculos</a:t>
            </a:r>
            <a:r>
              <a:rPr lang="en-US" dirty="0" smtClean="0"/>
              <a:t> </a:t>
            </a:r>
            <a:r>
              <a:rPr lang="en-US" dirty="0" err="1" smtClean="0"/>
              <a:t>esqueléticos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6" name="Marcador de texto 5"/>
          <p:cNvSpPr>
            <a:spLocks noGrp="1"/>
          </p:cNvSpPr>
          <p:nvPr>
            <p:ph type="body" sz="quarter" idx="3"/>
          </p:nvPr>
        </p:nvSpPr>
        <p:spPr>
          <a:xfrm>
            <a:off x="6452315" y="1681163"/>
            <a:ext cx="4903073" cy="823912"/>
          </a:xfrm>
        </p:spPr>
        <p:txBody>
          <a:bodyPr/>
          <a:lstStyle/>
          <a:p>
            <a:r>
              <a:rPr lang="en-US" dirty="0" smtClean="0"/>
              <a:t>SISTEMA NERVIOSO AUTÓNOMO</a:t>
            </a:r>
            <a:endParaRPr lang="en-US" dirty="0"/>
          </a:p>
        </p:txBody>
      </p:sp>
      <p:sp>
        <p:nvSpPr>
          <p:cNvPr id="7" name="Marcador de contenido 6"/>
          <p:cNvSpPr>
            <a:spLocks noGrp="1"/>
          </p:cNvSpPr>
          <p:nvPr>
            <p:ph sz="quarter" idx="4"/>
          </p:nvPr>
        </p:nvSpPr>
        <p:spPr>
          <a:xfrm>
            <a:off x="6542468" y="3006725"/>
            <a:ext cx="4812920" cy="3182938"/>
          </a:xfrm>
        </p:spPr>
        <p:txBody>
          <a:bodyPr/>
          <a:lstStyle/>
          <a:p>
            <a:pPr marL="0" lvl="0" indent="0">
              <a:buNone/>
            </a:pPr>
            <a:r>
              <a:rPr lang="es-CO" dirty="0" smtClean="0"/>
              <a:t>Se encarga de las respuestas </a:t>
            </a:r>
            <a:r>
              <a:rPr lang="es-CO" dirty="0"/>
              <a:t>involuntarias desde órganos, glándulas y músculo </a:t>
            </a:r>
            <a:r>
              <a:rPr lang="es-CO" dirty="0" smtClean="0"/>
              <a:t>liso.   Se divide a su vez en </a:t>
            </a:r>
            <a:r>
              <a:rPr lang="es-CO" b="1" dirty="0" smtClean="0"/>
              <a:t>simpático y parasimpático.</a:t>
            </a:r>
            <a:endParaRPr lang="es-CO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www.naturalbornscientist.com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661446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DIVISIÓN DEL SN AUTÓNOMO</a:t>
            </a:r>
            <a:endParaRPr lang="en-US" b="1" dirty="0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SIMPÁTICO</a:t>
            </a:r>
            <a:endParaRPr lang="en-US" dirty="0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3129565"/>
            <a:ext cx="4440549" cy="3060097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Se </a:t>
            </a:r>
            <a:r>
              <a:rPr lang="en-US" dirty="0" err="1" smtClean="0"/>
              <a:t>encarga</a:t>
            </a:r>
            <a:r>
              <a:rPr lang="en-US" dirty="0" smtClean="0"/>
              <a:t> de </a:t>
            </a:r>
            <a:r>
              <a:rPr lang="en-US" dirty="0" err="1" smtClean="0"/>
              <a:t>situaciones</a:t>
            </a:r>
            <a:r>
              <a:rPr lang="en-US" dirty="0" smtClean="0"/>
              <a:t> de tension, </a:t>
            </a:r>
            <a:r>
              <a:rPr lang="en-US" dirty="0" err="1" smtClean="0"/>
              <a:t>presión</a:t>
            </a:r>
            <a:r>
              <a:rPr lang="en-US" dirty="0"/>
              <a:t>,</a:t>
            </a:r>
            <a:r>
              <a:rPr lang="en-US" dirty="0" smtClean="0"/>
              <a:t> </a:t>
            </a:r>
            <a:r>
              <a:rPr lang="en-US" dirty="0" err="1" smtClean="0"/>
              <a:t>ansiedad</a:t>
            </a:r>
            <a:r>
              <a:rPr lang="en-US" dirty="0" smtClean="0"/>
              <a:t> y </a:t>
            </a:r>
            <a:r>
              <a:rPr lang="en-US" dirty="0" err="1" smtClean="0"/>
              <a:t>vigilia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838123" y="1690688"/>
            <a:ext cx="4517265" cy="823912"/>
          </a:xfrm>
        </p:spPr>
        <p:txBody>
          <a:bodyPr/>
          <a:lstStyle/>
          <a:p>
            <a:r>
              <a:rPr lang="en-US" dirty="0" smtClean="0"/>
              <a:t>PARASIMPÁTICO</a:t>
            </a:r>
            <a:endParaRPr lang="en-US" dirty="0"/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580546" y="3129565"/>
            <a:ext cx="4774842" cy="3060098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Se </a:t>
            </a:r>
            <a:r>
              <a:rPr lang="en-US" dirty="0" err="1" smtClean="0"/>
              <a:t>encarga</a:t>
            </a:r>
            <a:r>
              <a:rPr lang="en-US" dirty="0" smtClean="0"/>
              <a:t> de </a:t>
            </a:r>
            <a:r>
              <a:rPr lang="en-US" dirty="0" err="1" smtClean="0"/>
              <a:t>situaciones</a:t>
            </a:r>
            <a:r>
              <a:rPr lang="en-US" dirty="0" smtClean="0"/>
              <a:t> de </a:t>
            </a:r>
            <a:r>
              <a:rPr lang="en-US" dirty="0" err="1" smtClean="0"/>
              <a:t>relajación</a:t>
            </a:r>
            <a:r>
              <a:rPr lang="en-US" dirty="0" smtClean="0"/>
              <a:t>, </a:t>
            </a:r>
            <a:r>
              <a:rPr lang="en-US" dirty="0" err="1" smtClean="0"/>
              <a:t>calma</a:t>
            </a:r>
            <a:r>
              <a:rPr lang="en-US" dirty="0" smtClean="0"/>
              <a:t>, digestion y </a:t>
            </a:r>
            <a:r>
              <a:rPr lang="en-US" dirty="0" err="1" smtClean="0"/>
              <a:t>sueño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7" name="Marcador de pie de página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www.naturalbornscientist.com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211224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www.naturalbornscientist.com</a:t>
            </a:r>
            <a:endParaRPr lang="en-US"/>
          </a:p>
        </p:txBody>
      </p:sp>
      <p:pic>
        <p:nvPicPr>
          <p:cNvPr id="1026" name="Picture 2" descr="http://1.bp.blogspot.com/-yi1pG3Y7qhc/Tb8XAGZKhBI/AAAAAAAAADM/tTWMtyWGXEw/s1600/autonomo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199" y="326139"/>
            <a:ext cx="10515601" cy="6203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02342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SISTEMA NERVIOSO CENTRAL</a:t>
            </a:r>
            <a:endParaRPr lang="en-US" b="1" dirty="0"/>
          </a:p>
        </p:txBody>
      </p:sp>
      <p:sp>
        <p:nvSpPr>
          <p:cNvPr id="4" name="Marcador de contenido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err="1" smtClean="0"/>
              <a:t>Incluye</a:t>
            </a:r>
            <a:r>
              <a:rPr lang="en-US" dirty="0" smtClean="0"/>
              <a:t> el </a:t>
            </a:r>
            <a:r>
              <a:rPr lang="en-US" dirty="0" err="1" smtClean="0"/>
              <a:t>encéfalo</a:t>
            </a:r>
            <a:r>
              <a:rPr lang="en-US" dirty="0" smtClean="0"/>
              <a:t> y la </a:t>
            </a:r>
            <a:r>
              <a:rPr lang="en-US" dirty="0" err="1" smtClean="0"/>
              <a:t>médula</a:t>
            </a:r>
            <a:r>
              <a:rPr lang="en-US" dirty="0" smtClean="0"/>
              <a:t> </a:t>
            </a:r>
            <a:r>
              <a:rPr lang="en-US" dirty="0" err="1" smtClean="0"/>
              <a:t>espinal</a:t>
            </a:r>
            <a:r>
              <a:rPr lang="en-US" dirty="0" smtClean="0"/>
              <a:t>.   </a:t>
            </a:r>
            <a:r>
              <a:rPr lang="en-US" dirty="0" err="1" smtClean="0"/>
              <a:t>Es</a:t>
            </a:r>
            <a:r>
              <a:rPr lang="en-US" dirty="0" smtClean="0"/>
              <a:t> el </a:t>
            </a:r>
            <a:r>
              <a:rPr lang="en-US" dirty="0" err="1" smtClean="0"/>
              <a:t>comando</a:t>
            </a:r>
            <a:r>
              <a:rPr lang="en-US" dirty="0" smtClean="0"/>
              <a:t> central del </a:t>
            </a:r>
            <a:r>
              <a:rPr lang="en-US" dirty="0" err="1" smtClean="0"/>
              <a:t>cuerpo</a:t>
            </a:r>
            <a:r>
              <a:rPr lang="en-US" dirty="0" smtClean="0"/>
              <a:t>.</a:t>
            </a:r>
          </a:p>
          <a:p>
            <a:pPr marL="0" indent="0">
              <a:buNone/>
            </a:pPr>
            <a:r>
              <a:rPr lang="en-US" dirty="0" smtClean="0"/>
              <a:t>La </a:t>
            </a:r>
            <a:r>
              <a:rPr lang="en-US" dirty="0" err="1" smtClean="0"/>
              <a:t>médula</a:t>
            </a:r>
            <a:r>
              <a:rPr lang="en-US" dirty="0" smtClean="0"/>
              <a:t> </a:t>
            </a:r>
            <a:r>
              <a:rPr lang="en-US" dirty="0" err="1" smtClean="0"/>
              <a:t>espinal</a:t>
            </a:r>
            <a:r>
              <a:rPr lang="en-US" dirty="0" smtClean="0"/>
              <a:t> </a:t>
            </a:r>
            <a:r>
              <a:rPr lang="en-US" dirty="0" err="1" smtClean="0"/>
              <a:t>conecta</a:t>
            </a:r>
            <a:r>
              <a:rPr lang="en-US" dirty="0" smtClean="0"/>
              <a:t> los </a:t>
            </a:r>
            <a:r>
              <a:rPr lang="en-US" dirty="0" err="1" smtClean="0"/>
              <a:t>nervios</a:t>
            </a:r>
            <a:r>
              <a:rPr lang="en-US" dirty="0" smtClean="0"/>
              <a:t> </a:t>
            </a:r>
            <a:r>
              <a:rPr lang="en-US" dirty="0" err="1" smtClean="0"/>
              <a:t>periféricos</a:t>
            </a:r>
            <a:r>
              <a:rPr lang="en-US" dirty="0" smtClean="0"/>
              <a:t> con el </a:t>
            </a:r>
            <a:r>
              <a:rPr lang="en-US" dirty="0" err="1" smtClean="0"/>
              <a:t>encéfalo</a:t>
            </a:r>
            <a:r>
              <a:rPr lang="en-US" dirty="0" smtClean="0"/>
              <a:t> </a:t>
            </a:r>
            <a:r>
              <a:rPr lang="en-US" dirty="0" err="1" smtClean="0"/>
              <a:t>manteniendo</a:t>
            </a:r>
            <a:r>
              <a:rPr lang="en-US" dirty="0" smtClean="0"/>
              <a:t> </a:t>
            </a:r>
            <a:r>
              <a:rPr lang="en-US" dirty="0" err="1" smtClean="0"/>
              <a:t>una</a:t>
            </a:r>
            <a:r>
              <a:rPr lang="en-US" dirty="0" smtClean="0"/>
              <a:t> constant </a:t>
            </a:r>
            <a:r>
              <a:rPr lang="en-US" dirty="0" err="1" smtClean="0"/>
              <a:t>comunicación</a:t>
            </a:r>
            <a:r>
              <a:rPr lang="en-US" dirty="0" smtClean="0"/>
              <a:t> en el </a:t>
            </a:r>
            <a:r>
              <a:rPr lang="en-US" dirty="0" err="1" smtClean="0"/>
              <a:t>cuerpo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www.naturalbornscientist.com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535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LA MÉDULA ESPINAL</a:t>
            </a:r>
            <a:endParaRPr lang="en-US" b="1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err="1" smtClean="0"/>
              <a:t>Es</a:t>
            </a:r>
            <a:r>
              <a:rPr lang="en-US" dirty="0" smtClean="0"/>
              <a:t> </a:t>
            </a:r>
            <a:r>
              <a:rPr lang="en-US" dirty="0" err="1" smtClean="0"/>
              <a:t>una</a:t>
            </a:r>
            <a:r>
              <a:rPr lang="en-US" dirty="0" smtClean="0"/>
              <a:t> </a:t>
            </a:r>
            <a:r>
              <a:rPr lang="en-US" dirty="0" err="1" smtClean="0"/>
              <a:t>estructura</a:t>
            </a:r>
            <a:r>
              <a:rPr lang="en-US" dirty="0" smtClean="0"/>
              <a:t> </a:t>
            </a:r>
            <a:r>
              <a:rPr lang="en-US" dirty="0" err="1" smtClean="0"/>
              <a:t>cilíndrica</a:t>
            </a:r>
            <a:r>
              <a:rPr lang="en-US" dirty="0" smtClean="0"/>
              <a:t> </a:t>
            </a:r>
            <a:r>
              <a:rPr lang="en-US" dirty="0" err="1" smtClean="0"/>
              <a:t>alargada</a:t>
            </a:r>
            <a:r>
              <a:rPr lang="en-US" dirty="0" smtClean="0"/>
              <a:t> de </a:t>
            </a:r>
            <a:r>
              <a:rPr lang="en-US" dirty="0" err="1" smtClean="0"/>
              <a:t>neuronas</a:t>
            </a:r>
            <a:r>
              <a:rPr lang="en-US" dirty="0" smtClean="0"/>
              <a:t>, neuroglia y </a:t>
            </a:r>
            <a:r>
              <a:rPr lang="en-US" dirty="0" err="1" smtClean="0"/>
              <a:t>vasos</a:t>
            </a:r>
            <a:r>
              <a:rPr lang="en-US" dirty="0" smtClean="0"/>
              <a:t> </a:t>
            </a:r>
            <a:r>
              <a:rPr lang="en-US" dirty="0" err="1" smtClean="0"/>
              <a:t>sanguíneos</a:t>
            </a:r>
            <a:r>
              <a:rPr lang="en-US" dirty="0" smtClean="0"/>
              <a:t>.  </a:t>
            </a:r>
            <a:r>
              <a:rPr lang="en-US" dirty="0" err="1" smtClean="0"/>
              <a:t>Está</a:t>
            </a:r>
            <a:r>
              <a:rPr lang="en-US" dirty="0" smtClean="0"/>
              <a:t> </a:t>
            </a:r>
            <a:r>
              <a:rPr lang="en-US" dirty="0" err="1" smtClean="0"/>
              <a:t>protegida</a:t>
            </a:r>
            <a:r>
              <a:rPr lang="en-US" dirty="0" smtClean="0"/>
              <a:t> </a:t>
            </a:r>
            <a:r>
              <a:rPr lang="en-US" dirty="0" err="1" smtClean="0"/>
              <a:t>por</a:t>
            </a:r>
            <a:r>
              <a:rPr lang="en-US" dirty="0" smtClean="0"/>
              <a:t> la </a:t>
            </a:r>
            <a:r>
              <a:rPr lang="en-US" dirty="0" err="1" smtClean="0"/>
              <a:t>columna</a:t>
            </a:r>
            <a:r>
              <a:rPr lang="en-US" dirty="0" smtClean="0"/>
              <a:t> vertebral, y a </a:t>
            </a:r>
            <a:r>
              <a:rPr lang="en-US" dirty="0" err="1" smtClean="0"/>
              <a:t>su</a:t>
            </a:r>
            <a:r>
              <a:rPr lang="en-US" dirty="0" smtClean="0"/>
              <a:t> </a:t>
            </a:r>
            <a:r>
              <a:rPr lang="en-US" dirty="0" err="1" smtClean="0"/>
              <a:t>vez</a:t>
            </a:r>
            <a:r>
              <a:rPr lang="en-US" dirty="0" smtClean="0"/>
              <a:t>, </a:t>
            </a:r>
            <a:r>
              <a:rPr lang="en-US" dirty="0" err="1" smtClean="0"/>
              <a:t>rodeada</a:t>
            </a:r>
            <a:r>
              <a:rPr lang="en-US" dirty="0" smtClean="0"/>
              <a:t> </a:t>
            </a:r>
            <a:r>
              <a:rPr lang="en-US" dirty="0" err="1" smtClean="0"/>
              <a:t>por</a:t>
            </a:r>
            <a:r>
              <a:rPr lang="en-US" dirty="0" smtClean="0"/>
              <a:t> </a:t>
            </a:r>
            <a:r>
              <a:rPr lang="en-US" dirty="0" err="1" smtClean="0"/>
              <a:t>tres</a:t>
            </a:r>
            <a:r>
              <a:rPr lang="en-US" dirty="0" smtClean="0"/>
              <a:t> </a:t>
            </a:r>
            <a:r>
              <a:rPr lang="en-US" dirty="0" err="1" smtClean="0"/>
              <a:t>membranas</a:t>
            </a:r>
            <a:r>
              <a:rPr lang="en-US" dirty="0" smtClean="0"/>
              <a:t> </a:t>
            </a:r>
            <a:r>
              <a:rPr lang="en-US" dirty="0" err="1" smtClean="0"/>
              <a:t>llamadas</a:t>
            </a:r>
            <a:r>
              <a:rPr lang="en-US" dirty="0" smtClean="0"/>
              <a:t> </a:t>
            </a:r>
            <a:r>
              <a:rPr lang="en-US" b="1" dirty="0" smtClean="0"/>
              <a:t>meninges </a:t>
            </a:r>
            <a:r>
              <a:rPr lang="en-US" dirty="0" err="1" smtClean="0"/>
              <a:t>por</a:t>
            </a:r>
            <a:r>
              <a:rPr lang="en-US" dirty="0" smtClean="0"/>
              <a:t> </a:t>
            </a:r>
            <a:r>
              <a:rPr lang="en-US" dirty="0" err="1" smtClean="0"/>
              <a:t>las</a:t>
            </a:r>
            <a:r>
              <a:rPr lang="en-US" dirty="0" smtClean="0"/>
              <a:t> </a:t>
            </a:r>
            <a:r>
              <a:rPr lang="en-US" dirty="0" err="1" smtClean="0"/>
              <a:t>cuales</a:t>
            </a:r>
            <a:r>
              <a:rPr lang="en-US" dirty="0" smtClean="0"/>
              <a:t> </a:t>
            </a:r>
            <a:r>
              <a:rPr lang="en-US" dirty="0" err="1" smtClean="0"/>
              <a:t>circula</a:t>
            </a:r>
            <a:r>
              <a:rPr lang="en-US" dirty="0" smtClean="0"/>
              <a:t> un </a:t>
            </a:r>
            <a:r>
              <a:rPr lang="en-US" dirty="0" err="1" smtClean="0"/>
              <a:t>líquido</a:t>
            </a:r>
            <a:r>
              <a:rPr lang="en-US" dirty="0" smtClean="0"/>
              <a:t> </a:t>
            </a:r>
            <a:r>
              <a:rPr lang="en-US" dirty="0" err="1" smtClean="0"/>
              <a:t>amortiguador</a:t>
            </a:r>
            <a:r>
              <a:rPr lang="en-US" dirty="0" smtClean="0"/>
              <a:t> </a:t>
            </a:r>
            <a:r>
              <a:rPr lang="en-US" dirty="0" err="1" smtClean="0"/>
              <a:t>llamado</a:t>
            </a:r>
            <a:r>
              <a:rPr lang="en-US" dirty="0" smtClean="0"/>
              <a:t> </a:t>
            </a:r>
            <a:r>
              <a:rPr lang="en-US" b="1" dirty="0" err="1" smtClean="0"/>
              <a:t>líquido</a:t>
            </a:r>
            <a:r>
              <a:rPr lang="en-US" b="1" dirty="0" smtClean="0"/>
              <a:t> </a:t>
            </a:r>
            <a:r>
              <a:rPr lang="en-US" b="1" dirty="0" err="1" smtClean="0"/>
              <a:t>cefalorraquídeo</a:t>
            </a:r>
            <a:r>
              <a:rPr lang="en-US" b="1" dirty="0" smtClean="0"/>
              <a:t> </a:t>
            </a:r>
            <a:endParaRPr lang="en-US" dirty="0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www.naturalbornscientist.com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2417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O" dirty="0" smtClean="0"/>
              <a:t>La red nerviosa funciona a través de células especializadas</a:t>
            </a:r>
            <a:endParaRPr lang="es-CO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s-CO" dirty="0" smtClean="0"/>
              <a:t>El Sistema nervioso tiene dos tipos de células.</a:t>
            </a:r>
          </a:p>
          <a:p>
            <a:pPr marL="0" indent="0">
              <a:buNone/>
            </a:pPr>
            <a:endParaRPr lang="es-CO" dirty="0" smtClean="0"/>
          </a:p>
          <a:p>
            <a:pPr marL="0" indent="0">
              <a:buNone/>
            </a:pPr>
            <a:r>
              <a:rPr lang="es-CO" b="1" dirty="0" smtClean="0"/>
              <a:t>Células </a:t>
            </a:r>
            <a:r>
              <a:rPr lang="es-CO" b="1" dirty="0" err="1" smtClean="0"/>
              <a:t>Gliales</a:t>
            </a:r>
            <a:r>
              <a:rPr lang="es-CO" b="1" dirty="0" smtClean="0"/>
              <a:t> (neuroglia) </a:t>
            </a:r>
          </a:p>
          <a:p>
            <a:r>
              <a:rPr lang="es-CO" dirty="0" smtClean="0"/>
              <a:t>Proveen nutrientes al Sistema.</a:t>
            </a:r>
          </a:p>
          <a:p>
            <a:r>
              <a:rPr lang="es-CO" dirty="0" smtClean="0"/>
              <a:t>Regulan la composición del fluido extracelular en el Sistema nervioso central.</a:t>
            </a:r>
          </a:p>
          <a:p>
            <a:r>
              <a:rPr lang="es-CO" dirty="0" smtClean="0"/>
              <a:t>Modulan la comunicación entre las neuronas.</a:t>
            </a:r>
          </a:p>
          <a:p>
            <a:r>
              <a:rPr lang="es-CO" dirty="0" smtClean="0"/>
              <a:t>Aceleran el movimiento de las señales eléctricas entre las neuronas.</a:t>
            </a:r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CO" dirty="0" smtClean="0"/>
              <a:t>www.naturalbornscientist.com</a:t>
            </a: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790312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ESTRUCTURA DE LA MÉDULA ESPINAL</a:t>
            </a:r>
            <a:endParaRPr lang="en-US" b="1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53792" y="1825625"/>
            <a:ext cx="4340180" cy="4351338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dirty="0" smtClean="0"/>
              <a:t>Las </a:t>
            </a:r>
            <a:r>
              <a:rPr lang="en-US" b="1" dirty="0" err="1" smtClean="0"/>
              <a:t>neuroglias</a:t>
            </a:r>
            <a:r>
              <a:rPr lang="en-US" dirty="0" smtClean="0"/>
              <a:t> de la </a:t>
            </a:r>
            <a:r>
              <a:rPr lang="en-US" b="1" dirty="0" err="1" smtClean="0"/>
              <a:t>materia</a:t>
            </a:r>
            <a:r>
              <a:rPr lang="en-US" dirty="0" smtClean="0"/>
              <a:t> </a:t>
            </a:r>
            <a:r>
              <a:rPr lang="en-US" b="1" dirty="0" err="1" smtClean="0"/>
              <a:t>blanca</a:t>
            </a:r>
            <a:r>
              <a:rPr lang="en-US" dirty="0" smtClean="0"/>
              <a:t> son </a:t>
            </a:r>
            <a:r>
              <a:rPr lang="en-US" b="1" dirty="0" err="1" smtClean="0"/>
              <a:t>oligodendrocitos</a:t>
            </a:r>
            <a:r>
              <a:rPr lang="en-US" dirty="0" smtClean="0"/>
              <a:t> </a:t>
            </a:r>
            <a:r>
              <a:rPr lang="en-US" dirty="0" err="1" smtClean="0"/>
              <a:t>que</a:t>
            </a:r>
            <a:r>
              <a:rPr lang="en-US" dirty="0" smtClean="0"/>
              <a:t> </a:t>
            </a:r>
            <a:r>
              <a:rPr lang="en-US" dirty="0" err="1" smtClean="0"/>
              <a:t>forman</a:t>
            </a:r>
            <a:r>
              <a:rPr lang="en-US" dirty="0" smtClean="0"/>
              <a:t> </a:t>
            </a:r>
            <a:r>
              <a:rPr lang="en-US" dirty="0" err="1" smtClean="0"/>
              <a:t>capas</a:t>
            </a:r>
            <a:r>
              <a:rPr lang="en-US" dirty="0" smtClean="0"/>
              <a:t> de </a:t>
            </a:r>
            <a:r>
              <a:rPr lang="en-US" b="1" dirty="0" err="1" smtClean="0"/>
              <a:t>mielina</a:t>
            </a:r>
            <a:r>
              <a:rPr lang="en-US" dirty="0" smtClean="0"/>
              <a:t> al </a:t>
            </a:r>
            <a:r>
              <a:rPr lang="en-US" dirty="0" err="1" smtClean="0"/>
              <a:t>rededor</a:t>
            </a:r>
            <a:r>
              <a:rPr lang="en-US" dirty="0" smtClean="0"/>
              <a:t> de </a:t>
            </a:r>
            <a:r>
              <a:rPr lang="en-US" dirty="0" err="1" smtClean="0"/>
              <a:t>las</a:t>
            </a:r>
            <a:r>
              <a:rPr lang="en-US" dirty="0" smtClean="0"/>
              <a:t> </a:t>
            </a:r>
            <a:r>
              <a:rPr lang="en-US" dirty="0" err="1" smtClean="0"/>
              <a:t>neuronas</a:t>
            </a:r>
            <a:r>
              <a:rPr lang="en-US" dirty="0" smtClean="0"/>
              <a:t>, </a:t>
            </a:r>
            <a:r>
              <a:rPr lang="en-US" dirty="0" err="1" smtClean="0"/>
              <a:t>mientras</a:t>
            </a:r>
            <a:r>
              <a:rPr lang="en-US" dirty="0" smtClean="0"/>
              <a:t> </a:t>
            </a:r>
            <a:r>
              <a:rPr lang="en-US" dirty="0" err="1" smtClean="0"/>
              <a:t>que</a:t>
            </a:r>
            <a:r>
              <a:rPr lang="en-US" dirty="0" smtClean="0"/>
              <a:t> </a:t>
            </a:r>
            <a:r>
              <a:rPr lang="en-US" dirty="0" err="1" smtClean="0"/>
              <a:t>las</a:t>
            </a:r>
            <a:r>
              <a:rPr lang="en-US" dirty="0" smtClean="0"/>
              <a:t> </a:t>
            </a:r>
            <a:r>
              <a:rPr lang="en-US" dirty="0" err="1" smtClean="0"/>
              <a:t>neuronas</a:t>
            </a:r>
            <a:r>
              <a:rPr lang="en-US" dirty="0" smtClean="0"/>
              <a:t> de la </a:t>
            </a:r>
            <a:r>
              <a:rPr lang="en-US" b="1" dirty="0" err="1" smtClean="0"/>
              <a:t>materia</a:t>
            </a:r>
            <a:r>
              <a:rPr lang="en-US" dirty="0" smtClean="0"/>
              <a:t> </a:t>
            </a:r>
            <a:r>
              <a:rPr lang="en-US" b="1" dirty="0" err="1" smtClean="0"/>
              <a:t>gris</a:t>
            </a:r>
            <a:r>
              <a:rPr lang="en-US" dirty="0" smtClean="0"/>
              <a:t> no.</a:t>
            </a:r>
          </a:p>
          <a:p>
            <a:pPr marL="0" indent="0">
              <a:buNone/>
            </a:pPr>
            <a:r>
              <a:rPr lang="en-US" dirty="0" smtClean="0"/>
              <a:t>Las </a:t>
            </a:r>
            <a:r>
              <a:rPr lang="en-US" b="1" dirty="0" smtClean="0"/>
              <a:t>meninges </a:t>
            </a:r>
            <a:r>
              <a:rPr lang="en-US" dirty="0" err="1" smtClean="0"/>
              <a:t>actúan</a:t>
            </a:r>
            <a:r>
              <a:rPr lang="en-US" dirty="0" smtClean="0"/>
              <a:t> </a:t>
            </a:r>
            <a:r>
              <a:rPr lang="en-US" dirty="0" err="1" smtClean="0"/>
              <a:t>como</a:t>
            </a:r>
            <a:r>
              <a:rPr lang="en-US" dirty="0" smtClean="0"/>
              <a:t> </a:t>
            </a:r>
            <a:r>
              <a:rPr lang="en-US" b="1" dirty="0" err="1" smtClean="0"/>
              <a:t>aislantes</a:t>
            </a:r>
            <a:r>
              <a:rPr lang="en-US" dirty="0" smtClean="0"/>
              <a:t> del </a:t>
            </a:r>
            <a:r>
              <a:rPr lang="en-US" dirty="0" err="1" smtClean="0"/>
              <a:t>delicado</a:t>
            </a:r>
            <a:r>
              <a:rPr lang="en-US" dirty="0" smtClean="0"/>
              <a:t> </a:t>
            </a:r>
            <a:r>
              <a:rPr lang="en-US" dirty="0" err="1" smtClean="0"/>
              <a:t>circuito</a:t>
            </a:r>
            <a:r>
              <a:rPr lang="en-US" dirty="0" smtClean="0"/>
              <a:t> </a:t>
            </a:r>
            <a:r>
              <a:rPr lang="en-US" dirty="0" err="1" smtClean="0"/>
              <a:t>eléctrico</a:t>
            </a:r>
            <a:r>
              <a:rPr lang="en-US" dirty="0" smtClean="0"/>
              <a:t> </a:t>
            </a:r>
            <a:r>
              <a:rPr lang="en-US" dirty="0" err="1" smtClean="0"/>
              <a:t>nervioso</a:t>
            </a:r>
            <a:r>
              <a:rPr lang="en-US" dirty="0" smtClean="0"/>
              <a:t>.  Entre </a:t>
            </a:r>
            <a:r>
              <a:rPr lang="en-US" dirty="0" err="1" smtClean="0"/>
              <a:t>ellas</a:t>
            </a:r>
            <a:r>
              <a:rPr lang="en-US" dirty="0" smtClean="0"/>
              <a:t> </a:t>
            </a:r>
            <a:r>
              <a:rPr lang="en-US" dirty="0" err="1" smtClean="0"/>
              <a:t>corre</a:t>
            </a:r>
            <a:r>
              <a:rPr lang="en-US" dirty="0"/>
              <a:t> </a:t>
            </a:r>
            <a:r>
              <a:rPr lang="en-US" dirty="0" smtClean="0"/>
              <a:t>el </a:t>
            </a:r>
            <a:r>
              <a:rPr lang="en-US" b="1" dirty="0" err="1" smtClean="0"/>
              <a:t>líquido</a:t>
            </a:r>
            <a:r>
              <a:rPr lang="en-US" dirty="0" smtClean="0"/>
              <a:t> </a:t>
            </a:r>
            <a:r>
              <a:rPr lang="en-US" b="1" dirty="0" err="1" smtClean="0"/>
              <a:t>cefalorraquídeo</a:t>
            </a:r>
            <a:r>
              <a:rPr lang="en-US" dirty="0" smtClean="0"/>
              <a:t> </a:t>
            </a:r>
            <a:r>
              <a:rPr lang="en-US" dirty="0" err="1" smtClean="0"/>
              <a:t>que</a:t>
            </a:r>
            <a:r>
              <a:rPr lang="en-US" dirty="0" smtClean="0"/>
              <a:t> </a:t>
            </a:r>
            <a:r>
              <a:rPr lang="en-US" dirty="0" err="1" smtClean="0"/>
              <a:t>transporta</a:t>
            </a:r>
            <a:r>
              <a:rPr lang="en-US" dirty="0" smtClean="0"/>
              <a:t> </a:t>
            </a:r>
            <a:r>
              <a:rPr lang="en-US" dirty="0" err="1" smtClean="0"/>
              <a:t>nutrientes</a:t>
            </a:r>
            <a:r>
              <a:rPr lang="en-US" dirty="0" smtClean="0"/>
              <a:t> y </a:t>
            </a:r>
            <a:r>
              <a:rPr lang="en-US" dirty="0" err="1" smtClean="0"/>
              <a:t>sirve</a:t>
            </a:r>
            <a:r>
              <a:rPr lang="en-US" dirty="0" smtClean="0"/>
              <a:t> </a:t>
            </a:r>
            <a:r>
              <a:rPr lang="en-US" dirty="0" err="1" smtClean="0"/>
              <a:t>como</a:t>
            </a:r>
            <a:r>
              <a:rPr lang="en-US" dirty="0" smtClean="0"/>
              <a:t> protector del </a:t>
            </a:r>
            <a:r>
              <a:rPr lang="en-US" dirty="0" err="1" smtClean="0"/>
              <a:t>frágil</a:t>
            </a:r>
            <a:r>
              <a:rPr lang="en-US" dirty="0" smtClean="0"/>
              <a:t> </a:t>
            </a:r>
            <a:r>
              <a:rPr lang="en-US" dirty="0" err="1" smtClean="0"/>
              <a:t>tejido</a:t>
            </a:r>
            <a:r>
              <a:rPr lang="en-US" dirty="0" smtClean="0"/>
              <a:t> </a:t>
            </a:r>
            <a:r>
              <a:rPr lang="en-US" dirty="0" err="1" smtClean="0"/>
              <a:t>nervioso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www.naturalbornscientist.com</a:t>
            </a:r>
            <a:endParaRPr lang="en-US" dirty="0"/>
          </a:p>
        </p:txBody>
      </p:sp>
      <p:pic>
        <p:nvPicPr>
          <p:cNvPr id="2050" name="Picture 2" descr="http://biologiaygeologia.org/unidadbio/esa/cn3/biohumana/u1_contenido/1.3.1.A.Medula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355" b="6182"/>
          <a:stretch/>
        </p:blipFill>
        <p:spPr bwMode="auto">
          <a:xfrm>
            <a:off x="5113622" y="1870075"/>
            <a:ext cx="6241251" cy="42989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4886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ARCO REFLEJO</a:t>
            </a:r>
            <a:endParaRPr lang="en-US" b="1" dirty="0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www.naturalbornscientist.com</a:t>
            </a:r>
            <a:endParaRPr lang="en-US"/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12908" y="1690689"/>
            <a:ext cx="7966184" cy="46656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7113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EL ENCÉFALO</a:t>
            </a:r>
            <a:endParaRPr lang="en-US" b="1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6310648" y="1825625"/>
            <a:ext cx="5043152" cy="4351338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El </a:t>
            </a:r>
            <a:r>
              <a:rPr lang="en-US" dirty="0" err="1" smtClean="0"/>
              <a:t>encéfalo</a:t>
            </a:r>
            <a:r>
              <a:rPr lang="en-US" dirty="0" smtClean="0"/>
              <a:t> </a:t>
            </a:r>
            <a:r>
              <a:rPr lang="en-US" dirty="0" err="1" smtClean="0"/>
              <a:t>puede</a:t>
            </a:r>
            <a:r>
              <a:rPr lang="en-US" dirty="0" smtClean="0"/>
              <a:t> </a:t>
            </a:r>
            <a:r>
              <a:rPr lang="en-US" dirty="0" err="1" smtClean="0"/>
              <a:t>pesar</a:t>
            </a:r>
            <a:r>
              <a:rPr lang="en-US" dirty="0" smtClean="0"/>
              <a:t> entre 1500 y 2000 </a:t>
            </a:r>
            <a:r>
              <a:rPr lang="en-US" dirty="0" err="1" smtClean="0"/>
              <a:t>gramos</a:t>
            </a:r>
            <a:r>
              <a:rPr lang="en-US" dirty="0" smtClean="0"/>
              <a:t> y </a:t>
            </a:r>
            <a:r>
              <a:rPr lang="en-US" dirty="0" err="1" smtClean="0"/>
              <a:t>contiene</a:t>
            </a:r>
            <a:r>
              <a:rPr lang="en-US" dirty="0" smtClean="0"/>
              <a:t> </a:t>
            </a:r>
            <a:r>
              <a:rPr lang="en-US" dirty="0" err="1" smtClean="0"/>
              <a:t>aproximadamente</a:t>
            </a:r>
            <a:r>
              <a:rPr lang="en-US" dirty="0" smtClean="0"/>
              <a:t> 100 </a:t>
            </a:r>
            <a:r>
              <a:rPr lang="en-US" dirty="0" err="1" smtClean="0"/>
              <a:t>billones</a:t>
            </a:r>
            <a:r>
              <a:rPr lang="en-US" dirty="0" smtClean="0"/>
              <a:t> de </a:t>
            </a:r>
            <a:r>
              <a:rPr lang="en-US" dirty="0" err="1" smtClean="0"/>
              <a:t>neuronas</a:t>
            </a:r>
            <a:r>
              <a:rPr lang="en-US" dirty="0" smtClean="0"/>
              <a:t> y 900 </a:t>
            </a:r>
            <a:r>
              <a:rPr lang="en-US" dirty="0" err="1" smtClean="0"/>
              <a:t>billones</a:t>
            </a:r>
            <a:r>
              <a:rPr lang="en-US" dirty="0" smtClean="0"/>
              <a:t> de </a:t>
            </a:r>
            <a:r>
              <a:rPr lang="en-US" dirty="0" err="1" smtClean="0"/>
              <a:t>células</a:t>
            </a:r>
            <a:r>
              <a:rPr lang="en-US" dirty="0" smtClean="0"/>
              <a:t> </a:t>
            </a:r>
            <a:r>
              <a:rPr lang="en-US" dirty="0" err="1" smtClean="0"/>
              <a:t>gliales</a:t>
            </a:r>
            <a:r>
              <a:rPr lang="en-US" dirty="0" smtClean="0"/>
              <a:t>.  </a:t>
            </a:r>
            <a:r>
              <a:rPr lang="en-US" dirty="0" err="1" smtClean="0"/>
              <a:t>Contrario</a:t>
            </a:r>
            <a:r>
              <a:rPr lang="en-US" dirty="0" smtClean="0"/>
              <a:t> a la </a:t>
            </a:r>
            <a:r>
              <a:rPr lang="en-US" dirty="0" err="1" smtClean="0"/>
              <a:t>médula</a:t>
            </a:r>
            <a:r>
              <a:rPr lang="en-US" dirty="0" smtClean="0"/>
              <a:t> </a:t>
            </a:r>
            <a:r>
              <a:rPr lang="en-US" dirty="0" err="1" smtClean="0"/>
              <a:t>espinal</a:t>
            </a:r>
            <a:r>
              <a:rPr lang="en-US" dirty="0" smtClean="0"/>
              <a:t>, el </a:t>
            </a:r>
            <a:r>
              <a:rPr lang="en-US" dirty="0" err="1" smtClean="0"/>
              <a:t>encéfalo</a:t>
            </a:r>
            <a:r>
              <a:rPr lang="en-US" dirty="0" smtClean="0"/>
              <a:t> </a:t>
            </a:r>
            <a:r>
              <a:rPr lang="en-US" dirty="0" err="1" smtClean="0"/>
              <a:t>tiene</a:t>
            </a:r>
            <a:r>
              <a:rPr lang="en-US" dirty="0" smtClean="0"/>
              <a:t> </a:t>
            </a:r>
            <a:r>
              <a:rPr lang="en-US" dirty="0" err="1" smtClean="0"/>
              <a:t>una</a:t>
            </a:r>
            <a:r>
              <a:rPr lang="en-US" dirty="0" smtClean="0"/>
              <a:t> parte </a:t>
            </a:r>
            <a:r>
              <a:rPr lang="en-US" dirty="0" err="1" smtClean="0"/>
              <a:t>externa</a:t>
            </a:r>
            <a:r>
              <a:rPr lang="en-US" dirty="0" smtClean="0"/>
              <a:t> de </a:t>
            </a:r>
            <a:r>
              <a:rPr lang="en-US" dirty="0" err="1" smtClean="0"/>
              <a:t>materia</a:t>
            </a:r>
            <a:r>
              <a:rPr lang="en-US" dirty="0" smtClean="0"/>
              <a:t> </a:t>
            </a:r>
            <a:r>
              <a:rPr lang="en-US" dirty="0" err="1" smtClean="0"/>
              <a:t>gris</a:t>
            </a:r>
            <a:r>
              <a:rPr lang="en-US" dirty="0" smtClean="0"/>
              <a:t> e </a:t>
            </a:r>
            <a:r>
              <a:rPr lang="en-US" dirty="0" err="1" smtClean="0"/>
              <a:t>interna</a:t>
            </a:r>
            <a:r>
              <a:rPr lang="en-US" dirty="0" smtClean="0"/>
              <a:t> de </a:t>
            </a:r>
            <a:r>
              <a:rPr lang="en-US" dirty="0" err="1" smtClean="0"/>
              <a:t>materia</a:t>
            </a:r>
            <a:r>
              <a:rPr lang="en-US" dirty="0" smtClean="0"/>
              <a:t> </a:t>
            </a:r>
            <a:r>
              <a:rPr lang="en-US" dirty="0" err="1" smtClean="0"/>
              <a:t>blanca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www.naturalbornscientist.com</a:t>
            </a:r>
            <a:endParaRPr lang="en-US"/>
          </a:p>
        </p:txBody>
      </p:sp>
      <p:pic>
        <p:nvPicPr>
          <p:cNvPr id="1028" name="Picture 4" descr="http://biologuear.com.ar/blog/wp-content/uploads/2011/04/corte-sagital-cerebr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690688"/>
            <a:ext cx="4815670" cy="47263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38002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EL TALLO ENCEFÁLICO</a:t>
            </a:r>
            <a:endParaRPr lang="en-US" b="1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795492" y="1825625"/>
            <a:ext cx="5558307" cy="435133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 err="1" smtClean="0"/>
              <a:t>Coordina</a:t>
            </a:r>
            <a:r>
              <a:rPr lang="en-US" dirty="0" smtClean="0"/>
              <a:t> </a:t>
            </a:r>
            <a:r>
              <a:rPr lang="en-US" dirty="0" err="1" smtClean="0"/>
              <a:t>muchas</a:t>
            </a:r>
            <a:r>
              <a:rPr lang="en-US" dirty="0" smtClean="0"/>
              <a:t> de </a:t>
            </a:r>
            <a:r>
              <a:rPr lang="en-US" dirty="0" err="1" smtClean="0"/>
              <a:t>las</a:t>
            </a:r>
            <a:r>
              <a:rPr lang="en-US" dirty="0" smtClean="0"/>
              <a:t> </a:t>
            </a:r>
            <a:r>
              <a:rPr lang="en-US" dirty="0" err="1" smtClean="0"/>
              <a:t>reacciones</a:t>
            </a:r>
            <a:r>
              <a:rPr lang="en-US" dirty="0" smtClean="0"/>
              <a:t> de </a:t>
            </a:r>
            <a:r>
              <a:rPr lang="en-US" dirty="0" err="1" smtClean="0"/>
              <a:t>supervivencia</a:t>
            </a:r>
            <a:r>
              <a:rPr lang="en-US" dirty="0" smtClean="0"/>
              <a:t> </a:t>
            </a:r>
            <a:r>
              <a:rPr lang="en-US" dirty="0" err="1" smtClean="0"/>
              <a:t>como</a:t>
            </a:r>
            <a:r>
              <a:rPr lang="en-US" dirty="0" smtClean="0"/>
              <a:t> la </a:t>
            </a:r>
            <a:r>
              <a:rPr lang="en-US" dirty="0" err="1" smtClean="0"/>
              <a:t>respiración</a:t>
            </a:r>
            <a:r>
              <a:rPr lang="en-US" dirty="0" smtClean="0"/>
              <a:t>, el </a:t>
            </a:r>
            <a:r>
              <a:rPr lang="en-US" dirty="0" err="1" smtClean="0"/>
              <a:t>latido</a:t>
            </a:r>
            <a:r>
              <a:rPr lang="en-US" dirty="0" smtClean="0"/>
              <a:t> </a:t>
            </a:r>
            <a:r>
              <a:rPr lang="en-US" dirty="0" err="1" smtClean="0"/>
              <a:t>cardíaco</a:t>
            </a:r>
            <a:r>
              <a:rPr lang="en-US" dirty="0" smtClean="0"/>
              <a:t>, la </a:t>
            </a:r>
            <a:r>
              <a:rPr lang="en-US" dirty="0" err="1" smtClean="0"/>
              <a:t>vigilia</a:t>
            </a:r>
            <a:r>
              <a:rPr lang="en-US" dirty="0" smtClean="0"/>
              <a:t> entre </a:t>
            </a:r>
            <a:r>
              <a:rPr lang="en-US" dirty="0" err="1" smtClean="0"/>
              <a:t>otros</a:t>
            </a:r>
            <a:r>
              <a:rPr lang="en-US" dirty="0" smtClean="0"/>
              <a:t>.</a:t>
            </a:r>
          </a:p>
          <a:p>
            <a:pPr marL="0" indent="0">
              <a:buNone/>
            </a:pPr>
            <a:r>
              <a:rPr lang="en-US" dirty="0" smtClean="0"/>
              <a:t>Se divide en </a:t>
            </a:r>
            <a:r>
              <a:rPr lang="en-US" dirty="0" err="1" smtClean="0"/>
              <a:t>cerebro</a:t>
            </a:r>
            <a:r>
              <a:rPr lang="en-US" dirty="0" smtClean="0"/>
              <a:t> </a:t>
            </a:r>
            <a:r>
              <a:rPr lang="en-US" dirty="0" err="1" smtClean="0"/>
              <a:t>medio</a:t>
            </a:r>
            <a:r>
              <a:rPr lang="en-US" dirty="0" smtClean="0"/>
              <a:t>, Puente de </a:t>
            </a:r>
            <a:r>
              <a:rPr lang="en-US" dirty="0" err="1" smtClean="0"/>
              <a:t>Varolio</a:t>
            </a:r>
            <a:r>
              <a:rPr lang="en-US" dirty="0" smtClean="0"/>
              <a:t> y </a:t>
            </a:r>
            <a:r>
              <a:rPr lang="en-US" dirty="0" err="1" smtClean="0"/>
              <a:t>bulbo</a:t>
            </a:r>
            <a:r>
              <a:rPr lang="en-US" dirty="0" smtClean="0"/>
              <a:t> </a:t>
            </a:r>
            <a:r>
              <a:rPr lang="en-US" dirty="0" err="1" smtClean="0"/>
              <a:t>raquídeo</a:t>
            </a:r>
            <a:r>
              <a:rPr lang="en-US" dirty="0" smtClean="0"/>
              <a:t>.</a:t>
            </a:r>
          </a:p>
          <a:p>
            <a:pPr marL="0" indent="0">
              <a:buNone/>
            </a:pPr>
            <a:r>
              <a:rPr lang="en-US" dirty="0" smtClean="0"/>
              <a:t>El </a:t>
            </a:r>
            <a:r>
              <a:rPr lang="en-US" dirty="0" err="1" smtClean="0"/>
              <a:t>tálamo</a:t>
            </a:r>
            <a:r>
              <a:rPr lang="en-US" dirty="0" smtClean="0"/>
              <a:t> </a:t>
            </a:r>
            <a:r>
              <a:rPr lang="en-US" dirty="0" err="1" smtClean="0"/>
              <a:t>es</a:t>
            </a:r>
            <a:r>
              <a:rPr lang="en-US" dirty="0" smtClean="0"/>
              <a:t> </a:t>
            </a:r>
            <a:r>
              <a:rPr lang="en-US" dirty="0" err="1" smtClean="0"/>
              <a:t>una</a:t>
            </a:r>
            <a:r>
              <a:rPr lang="en-US" dirty="0" smtClean="0"/>
              <a:t> </a:t>
            </a:r>
            <a:r>
              <a:rPr lang="en-US" dirty="0" err="1" smtClean="0"/>
              <a:t>estación</a:t>
            </a:r>
            <a:r>
              <a:rPr lang="en-US" dirty="0" smtClean="0"/>
              <a:t> de </a:t>
            </a:r>
            <a:r>
              <a:rPr lang="en-US" dirty="0" err="1" smtClean="0"/>
              <a:t>retransmisión</a:t>
            </a:r>
            <a:r>
              <a:rPr lang="en-US" dirty="0" smtClean="0"/>
              <a:t> entre el </a:t>
            </a:r>
            <a:r>
              <a:rPr lang="en-US" dirty="0" err="1" smtClean="0"/>
              <a:t>cerebro</a:t>
            </a:r>
            <a:r>
              <a:rPr lang="en-US" dirty="0" smtClean="0"/>
              <a:t> y la </a:t>
            </a:r>
            <a:r>
              <a:rPr lang="en-US" dirty="0" err="1" smtClean="0"/>
              <a:t>médula</a:t>
            </a:r>
            <a:r>
              <a:rPr lang="en-US" dirty="0" smtClean="0"/>
              <a:t>.  El </a:t>
            </a:r>
            <a:r>
              <a:rPr lang="en-US" dirty="0" err="1" smtClean="0"/>
              <a:t>hipotálamo</a:t>
            </a:r>
            <a:r>
              <a:rPr lang="en-US" dirty="0" smtClean="0"/>
              <a:t> </a:t>
            </a:r>
            <a:r>
              <a:rPr lang="en-US" dirty="0" err="1" smtClean="0"/>
              <a:t>controla</a:t>
            </a:r>
            <a:r>
              <a:rPr lang="en-US" dirty="0" smtClean="0"/>
              <a:t> la homeostasis.</a:t>
            </a:r>
            <a:endParaRPr lang="en-US" dirty="0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www.naturalbornscientist.com</a:t>
            </a:r>
            <a:endParaRPr lang="en-US"/>
          </a:p>
        </p:txBody>
      </p:sp>
      <p:pic>
        <p:nvPicPr>
          <p:cNvPr id="4100" name="Picture 4" descr="http://www.tareasfacil.info/imaganes/clip_image006_039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" y="1690688"/>
            <a:ext cx="4878822" cy="4486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9928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CEREBELO</a:t>
            </a:r>
            <a:endParaRPr lang="en-U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8023539" y="5009881"/>
            <a:ext cx="3876540" cy="1167081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dirty="0" err="1" smtClean="0"/>
              <a:t>Controla</a:t>
            </a:r>
            <a:r>
              <a:rPr lang="en-US" dirty="0" smtClean="0"/>
              <a:t> la </a:t>
            </a:r>
            <a:r>
              <a:rPr lang="en-US" dirty="0" err="1" smtClean="0"/>
              <a:t>activiad</a:t>
            </a:r>
            <a:r>
              <a:rPr lang="en-US" dirty="0" smtClean="0"/>
              <a:t> muscular, el </a:t>
            </a:r>
            <a:r>
              <a:rPr lang="en-US" dirty="0" err="1" smtClean="0"/>
              <a:t>equilibrio</a:t>
            </a:r>
            <a:r>
              <a:rPr lang="en-US" dirty="0" smtClean="0"/>
              <a:t>, balance y la </a:t>
            </a:r>
            <a:r>
              <a:rPr lang="en-US" dirty="0" err="1" smtClean="0"/>
              <a:t>postura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www.naturalbornscientist.com</a:t>
            </a:r>
            <a:endParaRPr lang="en-US"/>
          </a:p>
        </p:txBody>
      </p:sp>
      <p:pic>
        <p:nvPicPr>
          <p:cNvPr id="5122" name="Picture 2" descr="http://www.infoescola.com/wp-content/uploads/2009/08/4-0a4b6b314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560" y="1690688"/>
            <a:ext cx="7011241" cy="48517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http://www.med.ufro.cl/Recursos/neuroanatomia/archivos/7_cerebelo_archivos/image357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6513"/>
          <a:stretch/>
        </p:blipFill>
        <p:spPr bwMode="auto">
          <a:xfrm>
            <a:off x="7675809" y="1690688"/>
            <a:ext cx="3979571" cy="32337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4712240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EL CEREBRO</a:t>
            </a:r>
            <a:endParaRPr lang="en-US" b="1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6156100" y="1690688"/>
            <a:ext cx="5751491" cy="4351338"/>
          </a:xfrm>
        </p:spPr>
        <p:txBody>
          <a:bodyPr/>
          <a:lstStyle/>
          <a:p>
            <a:pPr marL="0" indent="0">
              <a:buNone/>
            </a:pPr>
            <a:r>
              <a:rPr lang="en-US" dirty="0" err="1" smtClean="0"/>
              <a:t>responsable</a:t>
            </a:r>
            <a:r>
              <a:rPr lang="en-US" dirty="0" smtClean="0"/>
              <a:t> de la parte </a:t>
            </a:r>
            <a:r>
              <a:rPr lang="en-US" dirty="0" err="1" smtClean="0"/>
              <a:t>consciente</a:t>
            </a:r>
            <a:r>
              <a:rPr lang="en-US" dirty="0" smtClean="0"/>
              <a:t> y </a:t>
            </a:r>
            <a:r>
              <a:rPr lang="en-US" dirty="0" err="1" smtClean="0"/>
              <a:t>voluntaria</a:t>
            </a:r>
            <a:r>
              <a:rPr lang="en-US" dirty="0" smtClean="0"/>
              <a:t> del </a:t>
            </a:r>
            <a:r>
              <a:rPr lang="en-US" dirty="0" err="1" smtClean="0"/>
              <a:t>cuerpo</a:t>
            </a:r>
            <a:r>
              <a:rPr lang="en-US" dirty="0" smtClean="0"/>
              <a:t>.  Su </a:t>
            </a:r>
            <a:r>
              <a:rPr lang="en-US" dirty="0" err="1" smtClean="0"/>
              <a:t>superficie</a:t>
            </a:r>
            <a:r>
              <a:rPr lang="en-US" dirty="0" smtClean="0"/>
              <a:t> o </a:t>
            </a:r>
            <a:r>
              <a:rPr lang="en-US" b="1" dirty="0" err="1" smtClean="0"/>
              <a:t>corteza</a:t>
            </a:r>
            <a:r>
              <a:rPr lang="en-US" b="1" dirty="0" smtClean="0"/>
              <a:t> cerebral </a:t>
            </a:r>
            <a:r>
              <a:rPr lang="en-US" dirty="0" err="1" smtClean="0"/>
              <a:t>está</a:t>
            </a:r>
            <a:r>
              <a:rPr lang="en-US" dirty="0" smtClean="0"/>
              <a:t> </a:t>
            </a:r>
            <a:r>
              <a:rPr lang="en-US" dirty="0" err="1" smtClean="0"/>
              <a:t>organizada</a:t>
            </a:r>
            <a:r>
              <a:rPr lang="en-US" dirty="0" smtClean="0"/>
              <a:t> en </a:t>
            </a:r>
            <a:r>
              <a:rPr lang="en-US" dirty="0" err="1" smtClean="0"/>
              <a:t>crestas</a:t>
            </a:r>
            <a:r>
              <a:rPr lang="en-US" dirty="0" smtClean="0"/>
              <a:t> y </a:t>
            </a:r>
            <a:r>
              <a:rPr lang="en-US" dirty="0" err="1" smtClean="0"/>
              <a:t>valles</a:t>
            </a:r>
            <a:r>
              <a:rPr lang="en-US" dirty="0" smtClean="0"/>
              <a:t> </a:t>
            </a:r>
            <a:r>
              <a:rPr lang="en-US" dirty="0" err="1" smtClean="0"/>
              <a:t>llamadas</a:t>
            </a:r>
            <a:r>
              <a:rPr lang="en-US" dirty="0" smtClean="0"/>
              <a:t> </a:t>
            </a:r>
            <a:r>
              <a:rPr lang="en-US" b="1" dirty="0" err="1" smtClean="0"/>
              <a:t>circunvolusiones</a:t>
            </a:r>
            <a:r>
              <a:rPr lang="en-US" b="1" dirty="0" smtClean="0"/>
              <a:t> </a:t>
            </a:r>
            <a:r>
              <a:rPr lang="en-US" dirty="0" err="1" smtClean="0"/>
              <a:t>que</a:t>
            </a:r>
            <a:r>
              <a:rPr lang="en-US" dirty="0" smtClean="0"/>
              <a:t> le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una</a:t>
            </a:r>
            <a:r>
              <a:rPr lang="en-US" dirty="0" smtClean="0"/>
              <a:t> mayor </a:t>
            </a:r>
            <a:r>
              <a:rPr lang="en-US" dirty="0" err="1" smtClean="0"/>
              <a:t>área</a:t>
            </a:r>
            <a:r>
              <a:rPr lang="en-US" dirty="0" smtClean="0"/>
              <a:t> de </a:t>
            </a:r>
            <a:r>
              <a:rPr lang="en-US" dirty="0" err="1" smtClean="0"/>
              <a:t>superficie</a:t>
            </a:r>
            <a:r>
              <a:rPr lang="en-US" dirty="0" smtClean="0"/>
              <a:t>.  </a:t>
            </a:r>
            <a:r>
              <a:rPr lang="en-US" dirty="0" err="1" smtClean="0"/>
              <a:t>Está</a:t>
            </a:r>
            <a:r>
              <a:rPr lang="en-US" dirty="0" smtClean="0"/>
              <a:t> </a:t>
            </a:r>
            <a:r>
              <a:rPr lang="en-US" dirty="0" err="1" smtClean="0"/>
              <a:t>dividido</a:t>
            </a:r>
            <a:r>
              <a:rPr lang="en-US" dirty="0" smtClean="0"/>
              <a:t> en dos </a:t>
            </a:r>
            <a:r>
              <a:rPr lang="en-US" dirty="0" err="1" smtClean="0"/>
              <a:t>partes</a:t>
            </a:r>
            <a:r>
              <a:rPr lang="en-US" dirty="0" smtClean="0"/>
              <a:t> o </a:t>
            </a:r>
            <a:r>
              <a:rPr lang="en-US" b="1" dirty="0" err="1" smtClean="0"/>
              <a:t>hemisferios</a:t>
            </a:r>
            <a:r>
              <a:rPr lang="en-US" b="1" dirty="0" smtClean="0"/>
              <a:t> </a:t>
            </a:r>
            <a:r>
              <a:rPr lang="en-US" dirty="0" smtClean="0"/>
              <a:t>los </a:t>
            </a:r>
            <a:r>
              <a:rPr lang="en-US" dirty="0" err="1" smtClean="0"/>
              <a:t>cuales</a:t>
            </a:r>
            <a:r>
              <a:rPr lang="en-US" dirty="0" smtClean="0"/>
              <a:t> a </a:t>
            </a:r>
            <a:r>
              <a:rPr lang="en-US" dirty="0" err="1" smtClean="0"/>
              <a:t>su</a:t>
            </a:r>
            <a:r>
              <a:rPr lang="en-US" dirty="0" smtClean="0"/>
              <a:t> </a:t>
            </a:r>
            <a:r>
              <a:rPr lang="en-US" dirty="0" err="1" smtClean="0"/>
              <a:t>vez</a:t>
            </a:r>
            <a:r>
              <a:rPr lang="en-US" dirty="0" smtClean="0"/>
              <a:t> </a:t>
            </a:r>
            <a:r>
              <a:rPr lang="en-US" dirty="0" err="1" smtClean="0"/>
              <a:t>están</a:t>
            </a:r>
            <a:r>
              <a:rPr lang="en-US" dirty="0" smtClean="0"/>
              <a:t> </a:t>
            </a:r>
            <a:r>
              <a:rPr lang="en-US" dirty="0" err="1" smtClean="0"/>
              <a:t>divididos</a:t>
            </a:r>
            <a:r>
              <a:rPr lang="en-US" dirty="0" smtClean="0"/>
              <a:t> en </a:t>
            </a:r>
            <a:r>
              <a:rPr lang="en-US" b="1" dirty="0" err="1" smtClean="0"/>
              <a:t>lóbulos</a:t>
            </a:r>
            <a:r>
              <a:rPr lang="en-US" b="1" dirty="0" smtClean="0"/>
              <a:t>. </a:t>
            </a:r>
            <a:endParaRPr lang="en-US" dirty="0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www.naturalbornscientist.com</a:t>
            </a:r>
            <a:endParaRPr lang="en-US"/>
          </a:p>
        </p:txBody>
      </p:sp>
      <p:pic>
        <p:nvPicPr>
          <p:cNvPr id="6146" name="Picture 2" descr="https://www.clinicadam.com/imagenes-de-salud/files/2013/02/954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182" y="1690688"/>
            <a:ext cx="5324187" cy="42593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92603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064430"/>
          </a:xfrm>
        </p:spPr>
        <p:txBody>
          <a:bodyPr/>
          <a:lstStyle/>
          <a:p>
            <a:r>
              <a:rPr lang="en-US" b="1" dirty="0" smtClean="0"/>
              <a:t>HEMISFERIOS CEREBRALES</a:t>
            </a:r>
            <a:endParaRPr lang="en-US" b="1" dirty="0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www.naturalbornscientist.com</a:t>
            </a:r>
            <a:endParaRPr lang="en-US"/>
          </a:p>
        </p:txBody>
      </p:sp>
      <p:pic>
        <p:nvPicPr>
          <p:cNvPr id="2050" name="Picture 2" descr="https://www.nlm.nih.gov/medlineplus/spanish/ency/images/ency/fullsize/875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409" y="1797230"/>
            <a:ext cx="5196658" cy="4157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www.nlm.nih.gov/medlineplus/spanish/ency/images/ency/fullsize/1811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1840" y="1797230"/>
            <a:ext cx="5196658" cy="4157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26577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www.naturalbornscientist.com</a:t>
            </a:r>
            <a:endParaRPr lang="en-US"/>
          </a:p>
        </p:txBody>
      </p:sp>
      <p:pic>
        <p:nvPicPr>
          <p:cNvPr id="6" name="Picture 2" descr="http://fielinks.com/sites/default/files/images/cerebr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1993" y="485843"/>
            <a:ext cx="8208014" cy="60530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16039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76518" y="721217"/>
            <a:ext cx="4121240" cy="549438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err="1" smtClean="0"/>
              <a:t>Aunque</a:t>
            </a:r>
            <a:r>
              <a:rPr lang="en-US" dirty="0" smtClean="0"/>
              <a:t> </a:t>
            </a:r>
            <a:r>
              <a:rPr lang="en-US" dirty="0" err="1" smtClean="0"/>
              <a:t>cada</a:t>
            </a:r>
            <a:r>
              <a:rPr lang="en-US" dirty="0" smtClean="0"/>
              <a:t> </a:t>
            </a:r>
            <a:r>
              <a:rPr lang="en-US" dirty="0" err="1" smtClean="0"/>
              <a:t>hemisferio</a:t>
            </a:r>
            <a:r>
              <a:rPr lang="en-US" dirty="0" smtClean="0"/>
              <a:t> </a:t>
            </a:r>
            <a:r>
              <a:rPr lang="en-US" dirty="0" err="1" smtClean="0"/>
              <a:t>controla</a:t>
            </a:r>
            <a:r>
              <a:rPr lang="en-US" dirty="0" smtClean="0"/>
              <a:t> </a:t>
            </a:r>
            <a:r>
              <a:rPr lang="en-US" dirty="0" err="1" smtClean="0"/>
              <a:t>ciertas</a:t>
            </a:r>
            <a:r>
              <a:rPr lang="en-US" dirty="0" smtClean="0"/>
              <a:t> </a:t>
            </a:r>
            <a:r>
              <a:rPr lang="en-US" b="1" dirty="0" err="1" smtClean="0"/>
              <a:t>habilidades</a:t>
            </a:r>
            <a:r>
              <a:rPr lang="en-US" dirty="0" smtClean="0"/>
              <a:t>, </a:t>
            </a:r>
            <a:r>
              <a:rPr lang="en-US" dirty="0" err="1" smtClean="0"/>
              <a:t>independientemente</a:t>
            </a:r>
            <a:r>
              <a:rPr lang="en-US" dirty="0" smtClean="0"/>
              <a:t> de </a:t>
            </a:r>
            <a:r>
              <a:rPr lang="en-US" dirty="0" err="1" smtClean="0"/>
              <a:t>las</a:t>
            </a:r>
            <a:r>
              <a:rPr lang="en-US" dirty="0" smtClean="0"/>
              <a:t> personas, </a:t>
            </a:r>
            <a:r>
              <a:rPr lang="en-US" b="1" dirty="0" smtClean="0"/>
              <a:t>los dos </a:t>
            </a:r>
            <a:r>
              <a:rPr lang="en-US" b="1" dirty="0" err="1" smtClean="0"/>
              <a:t>hemisferios</a:t>
            </a:r>
            <a:r>
              <a:rPr lang="en-US" b="1" dirty="0" smtClean="0"/>
              <a:t> </a:t>
            </a:r>
            <a:r>
              <a:rPr lang="en-US" dirty="0" err="1" smtClean="0"/>
              <a:t>trabajan</a:t>
            </a:r>
            <a:r>
              <a:rPr lang="en-US" dirty="0" smtClean="0"/>
              <a:t> </a:t>
            </a:r>
            <a:r>
              <a:rPr lang="en-US" b="1" dirty="0" err="1" smtClean="0"/>
              <a:t>conjuntamente</a:t>
            </a:r>
            <a:r>
              <a:rPr lang="en-US" dirty="0" smtClean="0"/>
              <a:t> en </a:t>
            </a:r>
            <a:r>
              <a:rPr lang="en-US" dirty="0" err="1" smtClean="0"/>
              <a:t>las</a:t>
            </a:r>
            <a:r>
              <a:rPr lang="en-US" dirty="0"/>
              <a:t> </a:t>
            </a:r>
            <a:r>
              <a:rPr lang="en-US" dirty="0" err="1" smtClean="0"/>
              <a:t>tareas</a:t>
            </a:r>
            <a:r>
              <a:rPr lang="en-US" dirty="0" smtClean="0"/>
              <a:t> </a:t>
            </a:r>
            <a:r>
              <a:rPr lang="en-US" dirty="0" err="1" smtClean="0"/>
              <a:t>que</a:t>
            </a:r>
            <a:r>
              <a:rPr lang="en-US" dirty="0" smtClean="0"/>
              <a:t> </a:t>
            </a:r>
            <a:r>
              <a:rPr lang="en-US" dirty="0" err="1" smtClean="0"/>
              <a:t>desarrolla</a:t>
            </a:r>
            <a:r>
              <a:rPr lang="en-US" dirty="0" smtClean="0"/>
              <a:t> el </a:t>
            </a:r>
            <a:r>
              <a:rPr lang="en-US" dirty="0" err="1" smtClean="0"/>
              <a:t>individuo</a:t>
            </a:r>
            <a:r>
              <a:rPr lang="en-US" dirty="0" smtClean="0"/>
              <a:t>.  Lo </a:t>
            </a:r>
            <a:r>
              <a:rPr lang="en-US" dirty="0" err="1" smtClean="0"/>
              <a:t>demás</a:t>
            </a:r>
            <a:r>
              <a:rPr lang="en-US" dirty="0" smtClean="0"/>
              <a:t>, </a:t>
            </a:r>
            <a:r>
              <a:rPr lang="en-US" dirty="0" err="1" smtClean="0"/>
              <a:t>es</a:t>
            </a:r>
            <a:r>
              <a:rPr lang="en-US" dirty="0" smtClean="0"/>
              <a:t> </a:t>
            </a:r>
            <a:r>
              <a:rPr lang="en-US" dirty="0" err="1" smtClean="0"/>
              <a:t>puro</a:t>
            </a:r>
            <a:r>
              <a:rPr lang="en-US" dirty="0" smtClean="0"/>
              <a:t> gusto.</a:t>
            </a:r>
            <a:endParaRPr lang="en-US" dirty="0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www.naturalbornscientist.com</a:t>
            </a:r>
            <a:endParaRPr lang="en-US"/>
          </a:p>
        </p:txBody>
      </p:sp>
      <p:pic>
        <p:nvPicPr>
          <p:cNvPr id="6" name="Picture 2" descr="http://3.bp.blogspot.com/-34BUdcoRMHY/UX_jMPMIf1I/AAAAAAAAAmY/lzKOusRFh1U/s1600/+cerebro+hmisferios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2797" y="419104"/>
            <a:ext cx="6657348" cy="6098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86329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77591" y="551131"/>
            <a:ext cx="3450465" cy="1325563"/>
          </a:xfrm>
        </p:spPr>
        <p:txBody>
          <a:bodyPr/>
          <a:lstStyle/>
          <a:p>
            <a:r>
              <a:rPr lang="en-US" b="1" dirty="0" smtClean="0"/>
              <a:t>LÓBULOS CEREBRALES</a:t>
            </a:r>
            <a:endParaRPr lang="en-US" b="1" dirty="0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www.naturalbornscientist.com</a:t>
            </a:r>
            <a:endParaRPr lang="en-US"/>
          </a:p>
        </p:txBody>
      </p:sp>
      <p:pic>
        <p:nvPicPr>
          <p:cNvPr id="1028" name="Picture 4" descr="http://www.cinteco.com/uploads/image/cerebro_lateral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033" y="551131"/>
            <a:ext cx="6632618" cy="5987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95940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TIPOS DE CÉLULAS GLIA</a:t>
            </a:r>
            <a:endParaRPr lang="en-US" dirty="0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www.naturalbornscientist.com</a:t>
            </a:r>
            <a:endParaRPr lang="en-US"/>
          </a:p>
        </p:txBody>
      </p:sp>
      <p:pic>
        <p:nvPicPr>
          <p:cNvPr id="1026" name="Picture 2" descr="http://1.bp.blogspot.com/-yv_SopreA-Y/UK-a4NZV8fI/AAAAAAAAABA/oh0yQwFlnuY/s400/neuroglia+2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942"/>
          <a:stretch/>
        </p:blipFill>
        <p:spPr bwMode="auto">
          <a:xfrm>
            <a:off x="1305596" y="2057400"/>
            <a:ext cx="9580808" cy="3763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6" name="Tab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1665398"/>
              </p:ext>
            </p:extLst>
          </p:nvPr>
        </p:nvGraphicFramePr>
        <p:xfrm>
          <a:off x="1305596" y="1661160"/>
          <a:ext cx="9580809" cy="396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93603"/>
                <a:gridCol w="3193603"/>
                <a:gridCol w="3193603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chemeClr val="tx1"/>
                          </a:solidFill>
                        </a:rPr>
                        <a:t>ASTROCITOS</a:t>
                      </a:r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chemeClr val="tx1"/>
                          </a:solidFill>
                        </a:rPr>
                        <a:t>MICROGLIA</a:t>
                      </a:r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chemeClr val="tx1"/>
                          </a:solidFill>
                        </a:rPr>
                        <a:t>OLIGODENDROCITOS</a:t>
                      </a:r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72405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296215"/>
            <a:ext cx="10515600" cy="953036"/>
          </a:xfrm>
        </p:spPr>
        <p:txBody>
          <a:bodyPr/>
          <a:lstStyle/>
          <a:p>
            <a:r>
              <a:rPr lang="en-US" b="1" dirty="0" smtClean="0"/>
              <a:t>AREAS DE ASOCIACIÓN</a:t>
            </a:r>
            <a:endParaRPr lang="en-US" b="1" dirty="0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www.naturalbornscientist.com</a:t>
            </a:r>
            <a:endParaRPr lang="en-US"/>
          </a:p>
        </p:txBody>
      </p:sp>
      <p:pic>
        <p:nvPicPr>
          <p:cNvPr id="4098" name="Picture 2" descr="https://www.um.es/tonosdigital/znum26/secciones/tintero-ensayos-04-capacidad_linguistica_y__lesion_cerebral_archivos/image00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1249251"/>
            <a:ext cx="7315200" cy="51535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34421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/>
          <p:cNvSpPr>
            <a:spLocks noGrp="1"/>
          </p:cNvSpPr>
          <p:nvPr>
            <p:ph type="title"/>
          </p:nvPr>
        </p:nvSpPr>
        <p:spPr>
          <a:xfrm>
            <a:off x="838200" y="365126"/>
            <a:ext cx="4854262" cy="846406"/>
          </a:xfrm>
        </p:spPr>
        <p:txBody>
          <a:bodyPr/>
          <a:lstStyle/>
          <a:p>
            <a:r>
              <a:rPr lang="en-US" b="1" dirty="0" smtClean="0"/>
              <a:t>SISTEMA LÍMBICO</a:t>
            </a:r>
            <a:endParaRPr lang="en-US" b="1" dirty="0"/>
          </a:p>
        </p:txBody>
      </p:sp>
      <p:sp>
        <p:nvSpPr>
          <p:cNvPr id="6" name="Marcador de contenido 5"/>
          <p:cNvSpPr>
            <a:spLocks noGrp="1"/>
          </p:cNvSpPr>
          <p:nvPr>
            <p:ph idx="1"/>
          </p:nvPr>
        </p:nvSpPr>
        <p:spPr>
          <a:xfrm>
            <a:off x="838200" y="1390918"/>
            <a:ext cx="4738352" cy="4786045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 err="1" smtClean="0"/>
              <a:t>Está</a:t>
            </a:r>
            <a:r>
              <a:rPr lang="en-US" dirty="0" smtClean="0"/>
              <a:t> </a:t>
            </a:r>
            <a:r>
              <a:rPr lang="en-US" dirty="0" err="1" smtClean="0"/>
              <a:t>conectado</a:t>
            </a:r>
            <a:r>
              <a:rPr lang="en-US" dirty="0" smtClean="0"/>
              <a:t> al </a:t>
            </a:r>
            <a:r>
              <a:rPr lang="en-US" dirty="0" err="1" smtClean="0"/>
              <a:t>área</a:t>
            </a:r>
            <a:r>
              <a:rPr lang="en-US" dirty="0" smtClean="0"/>
              <a:t> de </a:t>
            </a:r>
            <a:r>
              <a:rPr lang="en-US" dirty="0" err="1" smtClean="0"/>
              <a:t>razonamiento</a:t>
            </a:r>
            <a:r>
              <a:rPr lang="en-US" dirty="0" smtClean="0"/>
              <a:t> </a:t>
            </a:r>
            <a:r>
              <a:rPr lang="en-US" dirty="0" err="1" smtClean="0"/>
              <a:t>complejo</a:t>
            </a:r>
            <a:r>
              <a:rPr lang="en-US" dirty="0" smtClean="0"/>
              <a:t>, </a:t>
            </a:r>
            <a:r>
              <a:rPr lang="en-US" dirty="0" err="1" smtClean="0"/>
              <a:t>conducta</a:t>
            </a:r>
            <a:r>
              <a:rPr lang="en-US" dirty="0" smtClean="0"/>
              <a:t> </a:t>
            </a:r>
            <a:r>
              <a:rPr lang="en-US" dirty="0" err="1" smtClean="0"/>
              <a:t>innata</a:t>
            </a:r>
            <a:r>
              <a:rPr lang="en-US" dirty="0" smtClean="0"/>
              <a:t>, </a:t>
            </a:r>
            <a:r>
              <a:rPr lang="en-US" dirty="0" err="1" smtClean="0"/>
              <a:t>emociones</a:t>
            </a:r>
            <a:r>
              <a:rPr lang="en-US" dirty="0" smtClean="0"/>
              <a:t>, </a:t>
            </a:r>
            <a:r>
              <a:rPr lang="en-US" dirty="0" err="1" smtClean="0"/>
              <a:t>sueños</a:t>
            </a:r>
            <a:r>
              <a:rPr lang="en-US" dirty="0" smtClean="0"/>
              <a:t>, </a:t>
            </a:r>
            <a:r>
              <a:rPr lang="en-US" dirty="0" err="1" smtClean="0"/>
              <a:t>imaginación</a:t>
            </a:r>
            <a:r>
              <a:rPr lang="en-US" dirty="0"/>
              <a:t>,</a:t>
            </a:r>
            <a:r>
              <a:rPr lang="en-US" dirty="0" smtClean="0"/>
              <a:t> </a:t>
            </a:r>
            <a:r>
              <a:rPr lang="en-US" dirty="0" err="1" smtClean="0"/>
              <a:t>aprendizaje</a:t>
            </a:r>
            <a:r>
              <a:rPr lang="en-US" dirty="0" smtClean="0"/>
              <a:t> y </a:t>
            </a:r>
            <a:r>
              <a:rPr lang="en-US" dirty="0" err="1" smtClean="0"/>
              <a:t>formación</a:t>
            </a:r>
            <a:r>
              <a:rPr lang="en-US" dirty="0" smtClean="0"/>
              <a:t> de </a:t>
            </a:r>
            <a:r>
              <a:rPr lang="en-US" dirty="0" err="1" smtClean="0"/>
              <a:t>recuerdos</a:t>
            </a:r>
            <a:r>
              <a:rPr lang="en-US" dirty="0" smtClean="0"/>
              <a:t>.</a:t>
            </a:r>
          </a:p>
          <a:p>
            <a:pPr marL="0" indent="0">
              <a:buNone/>
            </a:pPr>
            <a:r>
              <a:rPr lang="en-US" b="1" dirty="0" err="1" smtClean="0"/>
              <a:t>Amígdala</a:t>
            </a:r>
            <a:r>
              <a:rPr lang="en-US" b="1" dirty="0" smtClean="0"/>
              <a:t>: </a:t>
            </a:r>
            <a:r>
              <a:rPr lang="en-US" dirty="0" err="1" smtClean="0"/>
              <a:t>Relaciona</a:t>
            </a:r>
            <a:r>
              <a:rPr lang="en-US" dirty="0" smtClean="0"/>
              <a:t> </a:t>
            </a:r>
            <a:r>
              <a:rPr lang="en-US" dirty="0" err="1" smtClean="0"/>
              <a:t>información</a:t>
            </a:r>
            <a:r>
              <a:rPr lang="en-US" dirty="0" smtClean="0"/>
              <a:t> con </a:t>
            </a:r>
            <a:r>
              <a:rPr lang="en-US" dirty="0" err="1" smtClean="0"/>
              <a:t>eventos</a:t>
            </a:r>
            <a:r>
              <a:rPr lang="en-US" dirty="0" smtClean="0"/>
              <a:t> o </a:t>
            </a:r>
            <a:r>
              <a:rPr lang="en-US" dirty="0" err="1" smtClean="0"/>
              <a:t>emociones</a:t>
            </a:r>
            <a:r>
              <a:rPr lang="en-US" dirty="0" smtClean="0"/>
              <a:t>.</a:t>
            </a:r>
          </a:p>
          <a:p>
            <a:pPr marL="0" indent="0">
              <a:buNone/>
            </a:pPr>
            <a:r>
              <a:rPr lang="en-US" b="1" dirty="0" err="1" smtClean="0"/>
              <a:t>Hipocampo</a:t>
            </a:r>
            <a:r>
              <a:rPr lang="en-US" b="1" dirty="0" smtClean="0"/>
              <a:t>: </a:t>
            </a:r>
            <a:r>
              <a:rPr lang="en-US" dirty="0" err="1" smtClean="0"/>
              <a:t>Almacenamiento</a:t>
            </a:r>
            <a:r>
              <a:rPr lang="en-US" dirty="0" smtClean="0"/>
              <a:t> de </a:t>
            </a:r>
            <a:r>
              <a:rPr lang="en-US" dirty="0" err="1" smtClean="0"/>
              <a:t>recuerdos</a:t>
            </a:r>
            <a:r>
              <a:rPr lang="en-US" dirty="0" smtClean="0"/>
              <a:t> y </a:t>
            </a:r>
            <a:r>
              <a:rPr lang="en-US" dirty="0" err="1" smtClean="0"/>
              <a:t>aprendizaje</a:t>
            </a:r>
            <a:r>
              <a:rPr lang="en-US" dirty="0" smtClean="0"/>
              <a:t>.</a:t>
            </a:r>
            <a:endParaRPr lang="en-US" b="1" dirty="0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www.naturalbornscientist.com</a:t>
            </a:r>
            <a:endParaRPr lang="en-US"/>
          </a:p>
        </p:txBody>
      </p:sp>
      <p:pic>
        <p:nvPicPr>
          <p:cNvPr id="3076" name="Picture 4" descr="http://elojocritico.info/wp-content/uploads/2013/11/d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2286" y="1211531"/>
            <a:ext cx="5726180" cy="4965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63726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838200" y="787791"/>
            <a:ext cx="10515600" cy="5389172"/>
          </a:xfrm>
        </p:spPr>
        <p:txBody>
          <a:bodyPr/>
          <a:lstStyle/>
          <a:p>
            <a:pPr marL="0" indent="0">
              <a:buNone/>
            </a:pPr>
            <a:r>
              <a:rPr lang="es-CO" b="1" dirty="0" smtClean="0"/>
              <a:t>Neuronas</a:t>
            </a:r>
          </a:p>
          <a:p>
            <a:pPr marL="0" indent="0">
              <a:buNone/>
            </a:pPr>
            <a:endParaRPr lang="es-CO" b="1" dirty="0" smtClean="0"/>
          </a:p>
          <a:p>
            <a:r>
              <a:rPr lang="es-CO" dirty="0" smtClean="0"/>
              <a:t>Reciben información del ambiente interno y externo, o de otras neuronas.</a:t>
            </a:r>
          </a:p>
          <a:p>
            <a:r>
              <a:rPr lang="es-CO" dirty="0" smtClean="0"/>
              <a:t>Procesan la información, en ocasiones con información de otras fuentes, y producen señales eléctricas.</a:t>
            </a:r>
          </a:p>
          <a:p>
            <a:r>
              <a:rPr lang="es-CO" dirty="0" smtClean="0"/>
              <a:t>Conducen las señales eléctricas, incluso a través de largas distancias, hacia uniones con otras células.</a:t>
            </a:r>
          </a:p>
          <a:p>
            <a:r>
              <a:rPr lang="es-CO" dirty="0" smtClean="0"/>
              <a:t>Transmiten información a otras </a:t>
            </a:r>
            <a:r>
              <a:rPr lang="es-CO" dirty="0" err="1" smtClean="0"/>
              <a:t>céulas</a:t>
            </a:r>
            <a:r>
              <a:rPr lang="es-CO" dirty="0" smtClean="0"/>
              <a:t> como neuronas, o las células de músculos o glándulas.</a:t>
            </a:r>
            <a:endParaRPr lang="es-CO" dirty="0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www.naturalbornscientist.com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3206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5400" b="1" dirty="0" err="1" smtClean="0"/>
              <a:t>Estructura</a:t>
            </a:r>
            <a:r>
              <a:rPr lang="en-US" sz="5400" b="1" dirty="0" smtClean="0"/>
              <a:t> de la </a:t>
            </a:r>
            <a:r>
              <a:rPr lang="en-US" sz="5400" b="1" dirty="0" err="1" smtClean="0"/>
              <a:t>neurona</a:t>
            </a:r>
            <a:endParaRPr lang="en-US" sz="5400" b="1" dirty="0"/>
          </a:p>
        </p:txBody>
      </p:sp>
      <p:sp>
        <p:nvSpPr>
          <p:cNvPr id="7" name="Marcador de contenido 6"/>
          <p:cNvSpPr>
            <a:spLocks noGrp="1"/>
          </p:cNvSpPr>
          <p:nvPr>
            <p:ph idx="1"/>
          </p:nvPr>
        </p:nvSpPr>
        <p:spPr>
          <a:xfrm>
            <a:off x="5500468" y="1434904"/>
            <a:ext cx="5853332" cy="4921445"/>
          </a:xfrm>
        </p:spPr>
        <p:txBody>
          <a:bodyPr/>
          <a:lstStyle/>
          <a:p>
            <a:pPr marL="0" indent="0">
              <a:buNone/>
            </a:pP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sz="3600" dirty="0" smtClean="0"/>
              <a:t>DENDRITAS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600" dirty="0" smtClean="0"/>
              <a:t>VAINAS DE MIELINA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600" dirty="0" smtClean="0"/>
              <a:t>NÓDULOS DE RANVIER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600" smtClean="0"/>
              <a:t>AXÓN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600" smtClean="0"/>
              <a:t>TERMINALES </a:t>
            </a:r>
            <a:r>
              <a:rPr lang="en-US" sz="3600" dirty="0" smtClean="0"/>
              <a:t>SINÁPTICOS</a:t>
            </a:r>
            <a:endParaRPr lang="en-US" sz="3600" dirty="0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www.naturalbornscientist.com</a:t>
            </a:r>
            <a:endParaRPr lang="en-US" dirty="0"/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690688"/>
            <a:ext cx="4267200" cy="4913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3978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contenido 3"/>
          <p:cNvSpPr>
            <a:spLocks noGrp="1"/>
          </p:cNvSpPr>
          <p:nvPr>
            <p:ph idx="1"/>
          </p:nvPr>
        </p:nvSpPr>
        <p:spPr>
          <a:xfrm>
            <a:off x="838200" y="811369"/>
            <a:ext cx="10515600" cy="5365594"/>
          </a:xfrm>
        </p:spPr>
        <p:txBody>
          <a:bodyPr>
            <a:normAutofit fontScale="92500"/>
          </a:bodyPr>
          <a:lstStyle/>
          <a:p>
            <a:pPr marL="514350" indent="-514350">
              <a:buFont typeface="+mj-lt"/>
              <a:buAutoNum type="arabicPeriod"/>
            </a:pPr>
            <a:r>
              <a:rPr lang="es-CO" b="1" dirty="0" smtClean="0"/>
              <a:t>DENDRITAS</a:t>
            </a:r>
            <a:r>
              <a:rPr lang="es-CO" dirty="0" smtClean="0"/>
              <a:t>: Reciben señales de otras células hacia el cuerpo celular en donde se integran y se coordinan las funciones neuronales.</a:t>
            </a:r>
          </a:p>
          <a:p>
            <a:pPr marL="514350" indent="-514350">
              <a:buFont typeface="+mj-lt"/>
              <a:buAutoNum type="arabicPeriod"/>
            </a:pPr>
            <a:r>
              <a:rPr lang="es-CO" b="1" dirty="0" smtClean="0"/>
              <a:t>AXÓN</a:t>
            </a:r>
            <a:r>
              <a:rPr lang="es-CO" dirty="0" smtClean="0"/>
              <a:t>: Conduce el potencial de acción.</a:t>
            </a:r>
          </a:p>
          <a:p>
            <a:pPr marL="514350" indent="-514350">
              <a:buFont typeface="+mj-lt"/>
              <a:buAutoNum type="arabicPeriod"/>
            </a:pPr>
            <a:r>
              <a:rPr lang="es-CO" b="1" dirty="0" smtClean="0"/>
              <a:t>VAINAS DE MIELINA</a:t>
            </a:r>
            <a:r>
              <a:rPr lang="es-CO" dirty="0" smtClean="0"/>
              <a:t>: Células especializadas que cubren el axón a lo largo de la neurona y sirven como aislante y facilitadores de la transmisión del impulso.  En el SNC se componen de </a:t>
            </a:r>
            <a:r>
              <a:rPr lang="es-CO" b="1" dirty="0" err="1" smtClean="0"/>
              <a:t>oligodendrocitos</a:t>
            </a:r>
            <a:r>
              <a:rPr lang="es-CO" dirty="0" smtClean="0"/>
              <a:t>, y en el resto del cuerpo, de </a:t>
            </a:r>
            <a:r>
              <a:rPr lang="es-CO" b="1" dirty="0" smtClean="0"/>
              <a:t>células de </a:t>
            </a:r>
            <a:r>
              <a:rPr lang="es-CO" b="1" dirty="0" err="1" smtClean="0"/>
              <a:t>Schwann</a:t>
            </a:r>
            <a:r>
              <a:rPr lang="es-CO" dirty="0" smtClean="0"/>
              <a:t>.</a:t>
            </a:r>
          </a:p>
          <a:p>
            <a:pPr marL="514350" indent="-514350">
              <a:buFont typeface="+mj-lt"/>
              <a:buAutoNum type="arabicPeriod"/>
            </a:pPr>
            <a:r>
              <a:rPr lang="es-CO" b="1" dirty="0" smtClean="0"/>
              <a:t>NÓDULOS DE RANVIER</a:t>
            </a:r>
            <a:r>
              <a:rPr lang="es-CO" dirty="0" smtClean="0"/>
              <a:t>: Espacios entre las vainas de mielina.</a:t>
            </a:r>
          </a:p>
          <a:p>
            <a:pPr marL="514350" indent="-514350">
              <a:buFont typeface="+mj-lt"/>
              <a:buAutoNum type="arabicPeriod"/>
            </a:pPr>
            <a:r>
              <a:rPr lang="es-CO" b="1" dirty="0" smtClean="0"/>
              <a:t>TERMINALES SINÁPTICOS</a:t>
            </a:r>
            <a:r>
              <a:rPr lang="es-CO" dirty="0" smtClean="0"/>
              <a:t>: Transmiten el impulso hacia otras neuronas o células entre espacios llamados </a:t>
            </a:r>
            <a:r>
              <a:rPr lang="es-CO" b="1" dirty="0" err="1" smtClean="0"/>
              <a:t>sinápsis</a:t>
            </a:r>
            <a:r>
              <a:rPr lang="es-CO" b="1" dirty="0" smtClean="0"/>
              <a:t> </a:t>
            </a:r>
            <a:r>
              <a:rPr lang="es-CO" dirty="0" smtClean="0"/>
              <a:t>mediante sustancias llamadas neurotransmisores.</a:t>
            </a:r>
          </a:p>
          <a:p>
            <a:pPr marL="514350" indent="-514350">
              <a:buFont typeface="+mj-lt"/>
              <a:buAutoNum type="arabicPeriod"/>
            </a:pPr>
            <a:endParaRPr lang="es-CO" dirty="0"/>
          </a:p>
        </p:txBody>
      </p:sp>
      <p:sp>
        <p:nvSpPr>
          <p:cNvPr id="2" name="Marcador de pie de página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www.naturalbornscientist.com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6390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www.naturalbornscientist.com</a:t>
            </a:r>
            <a:endParaRPr lang="en-US"/>
          </a:p>
        </p:txBody>
      </p:sp>
      <p:pic>
        <p:nvPicPr>
          <p:cNvPr id="2050" name="Picture 2" descr="http://userscontent2.emaze.com/images/21eed235-b008-4882-b93f-bd145a2e58d6/b5055962-b591-4e06-acc0-e655863510b1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5804" y="604435"/>
            <a:ext cx="8460391" cy="55529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24483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TRANSMISIÓN NERVIOSA</a:t>
            </a:r>
            <a:endParaRPr lang="en-US" b="1" dirty="0"/>
          </a:p>
        </p:txBody>
      </p:sp>
      <p:sp>
        <p:nvSpPr>
          <p:cNvPr id="4" name="Marcador de contenido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dirty="0" smtClean="0"/>
              <a:t>El </a:t>
            </a:r>
            <a:r>
              <a:rPr lang="en-US" sz="3200" dirty="0" err="1" smtClean="0"/>
              <a:t>cuerpo</a:t>
            </a:r>
            <a:r>
              <a:rPr lang="en-US" sz="3200" dirty="0" smtClean="0"/>
              <a:t> </a:t>
            </a:r>
            <a:r>
              <a:rPr lang="en-US" sz="3200" dirty="0" err="1" smtClean="0"/>
              <a:t>celular</a:t>
            </a:r>
            <a:r>
              <a:rPr lang="en-US" sz="3200" dirty="0" smtClean="0"/>
              <a:t>  </a:t>
            </a:r>
            <a:r>
              <a:rPr lang="en-US" sz="3200" dirty="0" err="1" smtClean="0"/>
              <a:t>lleva</a:t>
            </a:r>
            <a:r>
              <a:rPr lang="en-US" sz="3200" dirty="0" smtClean="0"/>
              <a:t> a </a:t>
            </a:r>
            <a:r>
              <a:rPr lang="en-US" sz="3200" dirty="0" err="1" smtClean="0"/>
              <a:t>cabo</a:t>
            </a:r>
            <a:r>
              <a:rPr lang="en-US" sz="3200" dirty="0" smtClean="0"/>
              <a:t> </a:t>
            </a:r>
            <a:r>
              <a:rPr lang="en-US" sz="3200" dirty="0" err="1" smtClean="0"/>
              <a:t>diferentes</a:t>
            </a:r>
            <a:r>
              <a:rPr lang="en-US" sz="3200" dirty="0" smtClean="0"/>
              <a:t> </a:t>
            </a:r>
            <a:r>
              <a:rPr lang="en-US" sz="3200" dirty="0" err="1" smtClean="0"/>
              <a:t>funciones</a:t>
            </a:r>
            <a:r>
              <a:rPr lang="en-US" sz="3200" dirty="0" smtClean="0"/>
              <a:t> </a:t>
            </a:r>
            <a:r>
              <a:rPr lang="en-US" sz="3200" dirty="0" err="1" smtClean="0"/>
              <a:t>como</a:t>
            </a:r>
            <a:r>
              <a:rPr lang="en-US" sz="3200" dirty="0" smtClean="0"/>
              <a:t> </a:t>
            </a:r>
            <a:r>
              <a:rPr lang="en-US" sz="3200" dirty="0" err="1" smtClean="0"/>
              <a:t>cualquier</a:t>
            </a:r>
            <a:r>
              <a:rPr lang="en-US" sz="3200" dirty="0" smtClean="0"/>
              <a:t> </a:t>
            </a:r>
            <a:r>
              <a:rPr lang="en-US" sz="3200" dirty="0" err="1" smtClean="0"/>
              <a:t>otra</a:t>
            </a:r>
            <a:r>
              <a:rPr lang="en-US" sz="3200" dirty="0" smtClean="0"/>
              <a:t> </a:t>
            </a:r>
            <a:r>
              <a:rPr lang="en-US" sz="3200" dirty="0" err="1" smtClean="0"/>
              <a:t>célula</a:t>
            </a:r>
            <a:r>
              <a:rPr lang="en-US" sz="3200" dirty="0" smtClean="0"/>
              <a:t>, </a:t>
            </a:r>
            <a:r>
              <a:rPr lang="en-US" sz="3200" dirty="0" err="1" smtClean="0"/>
              <a:t>pero</a:t>
            </a:r>
            <a:r>
              <a:rPr lang="en-US" sz="3200" dirty="0" smtClean="0"/>
              <a:t> se </a:t>
            </a:r>
            <a:r>
              <a:rPr lang="en-US" sz="3200" dirty="0" err="1" smtClean="0"/>
              <a:t>especializa</a:t>
            </a:r>
            <a:r>
              <a:rPr lang="en-US" sz="3200" dirty="0" smtClean="0"/>
              <a:t> en </a:t>
            </a:r>
            <a:r>
              <a:rPr lang="en-US" sz="3200" dirty="0" err="1" smtClean="0"/>
              <a:t>procesar</a:t>
            </a:r>
            <a:r>
              <a:rPr lang="en-US" sz="3200" dirty="0" smtClean="0"/>
              <a:t> </a:t>
            </a:r>
            <a:r>
              <a:rPr lang="en-US" sz="3200" dirty="0" err="1" smtClean="0"/>
              <a:t>señales</a:t>
            </a:r>
            <a:r>
              <a:rPr lang="en-US" sz="3200" dirty="0" smtClean="0"/>
              <a:t> de </a:t>
            </a:r>
            <a:r>
              <a:rPr lang="en-US" sz="3200" dirty="0" err="1" smtClean="0"/>
              <a:t>las</a:t>
            </a:r>
            <a:r>
              <a:rPr lang="en-US" sz="3200" dirty="0" smtClean="0"/>
              <a:t> </a:t>
            </a:r>
            <a:r>
              <a:rPr lang="en-US" sz="3200" b="1" dirty="0" err="1" smtClean="0"/>
              <a:t>dendritas</a:t>
            </a:r>
            <a:r>
              <a:rPr lang="en-US" sz="3200" dirty="0" smtClean="0"/>
              <a:t>.  </a:t>
            </a:r>
          </a:p>
          <a:p>
            <a:pPr marL="0" indent="0">
              <a:buNone/>
            </a:pPr>
            <a:r>
              <a:rPr lang="en-US" sz="3200" dirty="0" err="1" smtClean="0"/>
              <a:t>Algunas</a:t>
            </a:r>
            <a:r>
              <a:rPr lang="en-US" sz="3200" dirty="0" smtClean="0"/>
              <a:t> de </a:t>
            </a:r>
            <a:r>
              <a:rPr lang="en-US" sz="3200" dirty="0" err="1" smtClean="0"/>
              <a:t>estas</a:t>
            </a:r>
            <a:r>
              <a:rPr lang="en-US" sz="3200" dirty="0" smtClean="0"/>
              <a:t> </a:t>
            </a:r>
            <a:r>
              <a:rPr lang="en-US" sz="3200" dirty="0" err="1" smtClean="0"/>
              <a:t>señales</a:t>
            </a:r>
            <a:r>
              <a:rPr lang="en-US" sz="3200" dirty="0" smtClean="0"/>
              <a:t> son </a:t>
            </a:r>
            <a:r>
              <a:rPr lang="en-US" sz="3200" b="1" dirty="0" err="1" smtClean="0"/>
              <a:t>positivas</a:t>
            </a:r>
            <a:r>
              <a:rPr lang="en-US" sz="3200" dirty="0" smtClean="0"/>
              <a:t> y </a:t>
            </a:r>
            <a:r>
              <a:rPr lang="en-US" sz="3200" dirty="0" err="1" smtClean="0"/>
              <a:t>otras</a:t>
            </a:r>
            <a:r>
              <a:rPr lang="en-US" sz="3200" dirty="0" smtClean="0"/>
              <a:t> </a:t>
            </a:r>
            <a:r>
              <a:rPr lang="en-US" sz="3200" b="1" dirty="0" err="1" smtClean="0"/>
              <a:t>negativas</a:t>
            </a:r>
            <a:r>
              <a:rPr lang="en-US" sz="3200" dirty="0" smtClean="0"/>
              <a:t>.  </a:t>
            </a:r>
          </a:p>
          <a:p>
            <a:pPr marL="0" indent="0">
              <a:buNone/>
            </a:pPr>
            <a:r>
              <a:rPr lang="en-US" sz="3200" dirty="0" smtClean="0"/>
              <a:t>Si son lo </a:t>
            </a:r>
            <a:r>
              <a:rPr lang="en-US" sz="3200" dirty="0" err="1" smtClean="0"/>
              <a:t>suficientemente</a:t>
            </a:r>
            <a:r>
              <a:rPr lang="en-US" sz="3200" dirty="0" smtClean="0"/>
              <a:t> </a:t>
            </a:r>
            <a:r>
              <a:rPr lang="en-US" sz="3200" dirty="0" err="1" smtClean="0"/>
              <a:t>positivas</a:t>
            </a:r>
            <a:r>
              <a:rPr lang="en-US" sz="3200" dirty="0" smtClean="0"/>
              <a:t>, se produce </a:t>
            </a:r>
            <a:r>
              <a:rPr lang="en-US" sz="3200" dirty="0" err="1" smtClean="0"/>
              <a:t>una</a:t>
            </a:r>
            <a:r>
              <a:rPr lang="en-US" sz="3200" dirty="0" smtClean="0"/>
              <a:t> </a:t>
            </a:r>
            <a:r>
              <a:rPr lang="en-US" sz="3200" dirty="0" err="1" smtClean="0"/>
              <a:t>larga</a:t>
            </a:r>
            <a:r>
              <a:rPr lang="en-US" sz="3200" dirty="0" smtClean="0"/>
              <a:t> </a:t>
            </a:r>
            <a:r>
              <a:rPr lang="en-US" sz="3200" dirty="0" err="1" smtClean="0"/>
              <a:t>señal</a:t>
            </a:r>
            <a:r>
              <a:rPr lang="en-US" sz="3200" dirty="0" smtClean="0"/>
              <a:t> </a:t>
            </a:r>
            <a:r>
              <a:rPr lang="en-US" sz="3200" dirty="0" err="1" smtClean="0"/>
              <a:t>eléctrica</a:t>
            </a:r>
            <a:r>
              <a:rPr lang="en-US" sz="3200" dirty="0" smtClean="0"/>
              <a:t> </a:t>
            </a:r>
            <a:r>
              <a:rPr lang="en-US" sz="3200" dirty="0" err="1" smtClean="0"/>
              <a:t>rápida</a:t>
            </a:r>
            <a:r>
              <a:rPr lang="en-US" sz="3200" dirty="0" smtClean="0"/>
              <a:t> </a:t>
            </a:r>
            <a:r>
              <a:rPr lang="en-US" sz="3200" dirty="0" err="1" smtClean="0"/>
              <a:t>llamada</a:t>
            </a:r>
            <a:r>
              <a:rPr lang="en-US" sz="3200" dirty="0" smtClean="0"/>
              <a:t> </a:t>
            </a:r>
            <a:r>
              <a:rPr lang="en-US" sz="3200" b="1" dirty="0" err="1" smtClean="0"/>
              <a:t>potencial</a:t>
            </a:r>
            <a:r>
              <a:rPr lang="en-US" sz="3200" b="1" dirty="0" smtClean="0"/>
              <a:t> de </a:t>
            </a:r>
            <a:r>
              <a:rPr lang="en-US" sz="3200" b="1" dirty="0" err="1" smtClean="0"/>
              <a:t>acción</a:t>
            </a:r>
            <a:r>
              <a:rPr lang="en-US" sz="3200" b="1" dirty="0" smtClean="0"/>
              <a:t>.</a:t>
            </a:r>
          </a:p>
        </p:txBody>
      </p:sp>
      <p:sp>
        <p:nvSpPr>
          <p:cNvPr id="2" name="Marcador de pie de página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www.naturalbornscientist.com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4599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entury Gothic">
      <a:maj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4037</TotalTime>
  <Words>2017</Words>
  <Application>Microsoft Office PowerPoint</Application>
  <PresentationFormat>Panorámica</PresentationFormat>
  <Paragraphs>260</Paragraphs>
  <Slides>41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41</vt:i4>
      </vt:variant>
    </vt:vector>
  </HeadingPairs>
  <TitlesOfParts>
    <vt:vector size="45" baseType="lpstr">
      <vt:lpstr>Arial</vt:lpstr>
      <vt:lpstr>Calibri</vt:lpstr>
      <vt:lpstr>Century Gothic</vt:lpstr>
      <vt:lpstr>Tema de Office</vt:lpstr>
      <vt:lpstr>SISTEMA NERVIOSO</vt:lpstr>
      <vt:lpstr>Presentación de PowerPoint</vt:lpstr>
      <vt:lpstr>La red nerviosa funciona a través de células especializadas</vt:lpstr>
      <vt:lpstr>TIPOS DE CÉLULAS GLIA</vt:lpstr>
      <vt:lpstr>Presentación de PowerPoint</vt:lpstr>
      <vt:lpstr>Estructura de la neurona</vt:lpstr>
      <vt:lpstr>Presentación de PowerPoint</vt:lpstr>
      <vt:lpstr>Presentación de PowerPoint</vt:lpstr>
      <vt:lpstr>TRANSMISIÓN NERVIOSA</vt:lpstr>
      <vt:lpstr>La célula funciona como una batería manteniendo un equilibrio entre los gradientes eléctricos y de concentración almacenando energía.  Esto se denomina potencial de membrana. </vt:lpstr>
      <vt:lpstr>La bomba de Sodio y Potasio ayuda a mantener un equilibrio de modo que el interior de la célula tiende a ser más negativo que el exterior el cual es más positivo.  Esto se denomina Potencial de Reposo.</vt:lpstr>
      <vt:lpstr>El Potencial de Reposo.</vt:lpstr>
      <vt:lpstr>La neurona entra en actividad cuando alcanza un umbral</vt:lpstr>
      <vt:lpstr>Potencial de Acción</vt:lpstr>
      <vt:lpstr>Presentación de PowerPoint</vt:lpstr>
      <vt:lpstr>Repolarización</vt:lpstr>
      <vt:lpstr>El tiempo que la membrana toma en repolarizarse para transmitir un segundo impulso se llama periodo refractario y varía de una célula a otra de acuerdo con su tamaño.  Las fibras grandes se repolarizan más rápido que las pequeñas.  Igual, la repolarización tarda entre 0,4 a 4 milisegundos.</vt:lpstr>
      <vt:lpstr>En las neuronas con vainas de mielina, la despolarización ocurre en los nódulos de Ranvier, y la energía es conducida en un flujo intracelular  o corriente local al nodo siguiente, evitando tiempo y ahorrando energía al no tener que despolarizar las grandes áreas de la membrana cubierta por mielina.  Este se denomina conducción saltatoria y el impulso es más veloz.</vt:lpstr>
      <vt:lpstr>Presentación de PowerPoint</vt:lpstr>
      <vt:lpstr>Presentación de PowerPoint</vt:lpstr>
      <vt:lpstr>ALGUNOS NEUROTRANSMISORES IMPORTANTES</vt:lpstr>
      <vt:lpstr>Presentación de PowerPoint</vt:lpstr>
      <vt:lpstr>Los neurotransmisores se recuperan de la sinapsis a través de tres procesos:</vt:lpstr>
      <vt:lpstr>SISTEMA NERVIOSO PERIFÉRICO</vt:lpstr>
      <vt:lpstr>LAS DIVISIONES DEL SNP</vt:lpstr>
      <vt:lpstr>DIVISIÓN DEL SN AUTÓNOMO</vt:lpstr>
      <vt:lpstr>Presentación de PowerPoint</vt:lpstr>
      <vt:lpstr>SISTEMA NERVIOSO CENTRAL</vt:lpstr>
      <vt:lpstr>LA MÉDULA ESPINAL</vt:lpstr>
      <vt:lpstr>ESTRUCTURA DE LA MÉDULA ESPINAL</vt:lpstr>
      <vt:lpstr>ARCO REFLEJO</vt:lpstr>
      <vt:lpstr>EL ENCÉFALO</vt:lpstr>
      <vt:lpstr>EL TALLO ENCEFÁLICO</vt:lpstr>
      <vt:lpstr>CEREBELO</vt:lpstr>
      <vt:lpstr>EL CEREBRO</vt:lpstr>
      <vt:lpstr>HEMISFERIOS CEREBRALES</vt:lpstr>
      <vt:lpstr>Presentación de PowerPoint</vt:lpstr>
      <vt:lpstr>Presentación de PowerPoint</vt:lpstr>
      <vt:lpstr>LÓBULOS CEREBRALES</vt:lpstr>
      <vt:lpstr>AREAS DE ASOCIACIÓN</vt:lpstr>
      <vt:lpstr>SISTEMA LÍMBICO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SISTEMA NERVIOSO</dc:title>
  <dc:creator>Usuario</dc:creator>
  <cp:lastModifiedBy>Usuario</cp:lastModifiedBy>
  <cp:revision>114</cp:revision>
  <dcterms:created xsi:type="dcterms:W3CDTF">2015-08-14T11:29:29Z</dcterms:created>
  <dcterms:modified xsi:type="dcterms:W3CDTF">2015-09-17T22:02:30Z</dcterms:modified>
</cp:coreProperties>
</file>