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26T07:02:15.21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94EA7-0269-45FA-9415-C623765A2A3C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F3AA6-9C24-4ED4-AE62-CB849E01D6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7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3AA6-9C24-4ED4-AE62-CB849E01D6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9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2487-274C-4C46-84E8-EE8C1E854DAE}" type="datetime1">
              <a:rPr lang="en-US" smtClean="0"/>
              <a:t>8/26/2015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FBE8-55AC-4ADA-AFA1-9CBBAD98BA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4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7FC8-EBB4-403C-8DEF-001D730027A4}" type="datetime1">
              <a:rPr lang="en-US" smtClean="0"/>
              <a:t>8/26/2015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FBE8-55AC-4ADA-AFA1-9CBBAD98BA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3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B086-DD50-4A14-8319-F2E6698F79B5}" type="datetime1">
              <a:rPr lang="en-US" smtClean="0"/>
              <a:t>8/26/2015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FBE8-55AC-4ADA-AFA1-9CBBAD98BA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1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1074-68AB-4544-B750-08BF1A340E8A}" type="datetime1">
              <a:rPr lang="en-US" smtClean="0"/>
              <a:t>8/26/2015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FBE8-55AC-4ADA-AFA1-9CBBAD98BA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7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8FCE-806D-4FC4-AC1F-3C9518DA88C6}" type="datetime1">
              <a:rPr lang="en-US" smtClean="0"/>
              <a:t>8/26/2015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FBE8-55AC-4ADA-AFA1-9CBBAD98BA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975E-924D-498C-B267-A7CB5E66FBD9}" type="datetime1">
              <a:rPr lang="en-US" smtClean="0"/>
              <a:t>8/26/2015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FBE8-55AC-4ADA-AFA1-9CBBAD98BA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1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B87-48ED-49D2-9BB3-A45A6B333BA4}" type="datetime1">
              <a:rPr lang="en-US" smtClean="0"/>
              <a:t>8/26/2015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FBE8-55AC-4ADA-AFA1-9CBBAD98BA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0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BEEF3-100C-462B-B13B-89D0CCEDB37E}" type="datetime1">
              <a:rPr lang="en-US" smtClean="0"/>
              <a:t>8/26/2015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FBE8-55AC-4ADA-AFA1-9CBBAD98BA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3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7E7-DF14-4A21-9D79-B2882F5BAC2E}" type="datetime1">
              <a:rPr lang="en-US" smtClean="0"/>
              <a:t>8/26/2015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FBE8-55AC-4ADA-AFA1-9CBBAD98BA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F26-BF10-4E78-AE9B-51E7383BCDC2}" type="datetime1">
              <a:rPr lang="en-US" smtClean="0"/>
              <a:t>8/26/2015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FBE8-55AC-4ADA-AFA1-9CBBAD98BA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0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7E84-D26C-4A8F-98D7-8FE115A87429}" type="datetime1">
              <a:rPr lang="en-US" smtClean="0"/>
              <a:t>8/26/2015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FBE8-55AC-4ADA-AFA1-9CBBAD98BA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1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DA03-B015-4E75-816E-C47C5202B521}" type="datetime1">
              <a:rPr lang="en-US" smtClean="0"/>
              <a:t>8/26/2015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8FBE8-55AC-4ADA-AFA1-9CBBAD98BA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Arts and Science</a:t>
            </a:r>
            <a:endParaRPr lang="en-U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38751"/>
            <a:ext cx="9144000" cy="534003"/>
          </a:xfrm>
        </p:spPr>
        <p:txBody>
          <a:bodyPr/>
          <a:lstStyle/>
          <a:p>
            <a:r>
              <a:rPr lang="en-US" dirty="0" smtClean="0"/>
              <a:t>The history of the study of the human body in </a:t>
            </a:r>
            <a:r>
              <a:rPr lang="en-US" dirty="0" smtClean="0"/>
              <a:t>drawings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8706117" y="5228823"/>
            <a:ext cx="273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Thanks to Google Images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2410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hinkloud65.files.wordpress.com/2011/01/leonardo-da-vinci-pregn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2" y="1175806"/>
            <a:ext cx="4815670" cy="463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41.media.tumblr.com/tumblr_m0mckt0w0J1qbo39m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11" y="1149800"/>
            <a:ext cx="2518715" cy="46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italian-renaissance-art.com/images/anatomical-study-leonar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235" y="1149800"/>
            <a:ext cx="37528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8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drawingsofleonardo.org/images/skul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2" y="2505799"/>
            <a:ext cx="3319685" cy="392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artlyst.com/img/articles/2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08" y="450761"/>
            <a:ext cx="3619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.ytimg.com/vi/J9xUL5Yi_8M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2" y="450761"/>
            <a:ext cx="3319685" cy="186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upload.wikimedia.org/wikipedia/commons/b/ba/Studies_of_the_Arm_showing_the_Movements_made_by_the_Bice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30" y="641829"/>
            <a:ext cx="3810164" cy="55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thetimes.co.uk/tto/multimedia/archive/00393/VIDEO_LEONARDO_GENI_393773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06" y="4392006"/>
            <a:ext cx="3619501" cy="20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5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437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Andreas Vesalius</a:t>
            </a:r>
            <a:br>
              <a:rPr lang="en-US" b="1" dirty="0" smtClean="0"/>
            </a:br>
            <a:r>
              <a:rPr lang="en-US" b="1" i="1" dirty="0"/>
              <a:t>(</a:t>
            </a:r>
            <a:r>
              <a:rPr lang="en-US" b="1" i="1" dirty="0" smtClean="0"/>
              <a:t>1514-</a:t>
            </a:r>
            <a:r>
              <a:rPr lang="en-US" b="1" dirty="0" smtClean="0"/>
              <a:t>1564</a:t>
            </a:r>
            <a:r>
              <a:rPr lang="en-US" b="1" dirty="0"/>
              <a:t>)</a:t>
            </a:r>
          </a:p>
        </p:txBody>
      </p:sp>
      <p:pic>
        <p:nvPicPr>
          <p:cNvPr id="11266" name="Picture 2" descr="andreas vesal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12056"/>
            <a:ext cx="2996821" cy="407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ndreas Vesal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43" y="2249427"/>
            <a:ext cx="4056497" cy="319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upload.wikimedia.org/wikipedia/commons/thumb/a/ad/Vesalius_color-1543.jpg/220px-Vesalius_color-15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45" y="1812056"/>
            <a:ext cx="2888934" cy="40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946710" y="1009467"/>
            <a:ext cx="476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De </a:t>
            </a:r>
            <a:r>
              <a:rPr lang="en-US" sz="2800" b="1" i="1" dirty="0" err="1" smtClean="0"/>
              <a:t>Humani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Corporis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Fabrica</a:t>
            </a:r>
            <a:endParaRPr lang="en-US" sz="2800" b="1" i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52" y="652676"/>
            <a:ext cx="3348252" cy="5459933"/>
          </a:xfrm>
          <a:prstGeom prst="rect">
            <a:avLst/>
          </a:prstGeom>
        </p:spPr>
      </p:pic>
      <p:pic>
        <p:nvPicPr>
          <p:cNvPr id="12294" name="Picture 6" descr="https://40.media.tumblr.com/29b5f44cd8f7c94d3630adee987ef5f3/tumblr_mnbh2xGhRZ1s8hujb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478" y="652676"/>
            <a:ext cx="3217292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ohsu.edu/xd/education/library/about/collections/historical-collections-archives/exhibits/images/vesalius_small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5"/>
          <a:stretch/>
        </p:blipFill>
        <p:spPr bwMode="auto">
          <a:xfrm>
            <a:off x="4405687" y="3382642"/>
            <a:ext cx="3651307" cy="306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33.media.tumblr.com/913a917def4c1c7c65e8604700d234c2/tumblr_inline_nc12c7QVEv1t0odt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74" y="325129"/>
            <a:ext cx="3651307" cy="270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068" y="591610"/>
            <a:ext cx="3111688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William Harvey 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 smtClean="0"/>
              <a:t>(</a:t>
            </a:r>
            <a:r>
              <a:rPr lang="en-US" sz="3600" dirty="0"/>
              <a:t>1578-1657) </a:t>
            </a:r>
          </a:p>
        </p:txBody>
      </p:sp>
      <p:pic>
        <p:nvPicPr>
          <p:cNvPr id="13314" name="Picture 2" descr="http://beckerexhibits.wustl.edu/rare/images1/Harvey1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295" y="591610"/>
            <a:ext cx="2710645" cy="25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0821" t="-271" r="17660" b="34556"/>
          <a:stretch/>
        </p:blipFill>
        <p:spPr>
          <a:xfrm>
            <a:off x="434310" y="2266749"/>
            <a:ext cx="2442950" cy="3166281"/>
          </a:xfrm>
          <a:prstGeom prst="rect">
            <a:avLst/>
          </a:prstGeom>
        </p:spPr>
      </p:pic>
      <p:pic>
        <p:nvPicPr>
          <p:cNvPr id="13316" name="Picture 4" descr="http://www.christies.com/lotfinderimages/d49598/d4959885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91" y="1406124"/>
            <a:ext cx="5792630" cy="488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c1.staticflickr.com/9/8507/8413965550_0eb10ea5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296" y="3488966"/>
            <a:ext cx="2710645" cy="30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774179" y="882904"/>
            <a:ext cx="530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Anatomica</a:t>
            </a:r>
            <a:r>
              <a:rPr lang="en-US" sz="2800" b="1" i="1" dirty="0" smtClean="0"/>
              <a:t> de </a:t>
            </a:r>
            <a:r>
              <a:rPr lang="en-US" sz="2800" b="1" i="1" dirty="0" err="1" smtClean="0"/>
              <a:t>Motu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Cordis</a:t>
            </a:r>
            <a:endParaRPr lang="en-US" sz="2800" b="1" i="1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37513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Henry Gray </a:t>
            </a:r>
            <a:br>
              <a:rPr lang="en-US" sz="3200" b="1" dirty="0" smtClean="0"/>
            </a:br>
            <a:r>
              <a:rPr lang="en-US" sz="3200" b="1" dirty="0" smtClean="0"/>
              <a:t>(1827-1861)</a:t>
            </a:r>
            <a:endParaRPr lang="en-US" sz="3200" b="1" dirty="0"/>
          </a:p>
        </p:txBody>
      </p:sp>
      <p:pic>
        <p:nvPicPr>
          <p:cNvPr id="14338" name="Picture 2" descr="https://www.jaypore.com/media/catalog/product/cache/1/thumbnail/274x363/17f82f742ffe127f42dca9de82fb58b1/p/e/penbkbkmcnajp37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t="4950" r="7351" b="4874"/>
          <a:stretch/>
        </p:blipFill>
        <p:spPr bwMode="auto">
          <a:xfrm>
            <a:off x="627797" y="2333767"/>
            <a:ext cx="2838735" cy="40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21" y="361761"/>
            <a:ext cx="1676400" cy="2133600"/>
          </a:xfrm>
          <a:prstGeom prst="rect">
            <a:avLst/>
          </a:prstGeom>
        </p:spPr>
      </p:pic>
      <p:pic>
        <p:nvPicPr>
          <p:cNvPr id="14342" name="Picture 6" descr="https://farm7.staticflickr.com/6116/6273471347_044845c5e2_o_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21" y="2921806"/>
            <a:ext cx="262039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designboom.com/history/bm/e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32" y="3659025"/>
            <a:ext cx="2158771" cy="28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img09.deviantart.net/28a8/i/2005/119/9/c/gray__s_anantomy_by_charismaticjinx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3"/>
          <a:stretch/>
        </p:blipFill>
        <p:spPr bwMode="auto">
          <a:xfrm>
            <a:off x="6810232" y="361761"/>
            <a:ext cx="4926284" cy="312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s://s-media-cache-ak0.pinimg.com/236x/8a/d0/9a/8ad09a1627e558c5f5f3091b8d81607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32" y="3659025"/>
            <a:ext cx="2322584" cy="28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6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8967" y="632313"/>
            <a:ext cx="11178862" cy="979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Around the </a:t>
            </a:r>
            <a:r>
              <a:rPr lang="en-US" sz="3000" b="1" dirty="0" smtClean="0"/>
              <a:t>world</a:t>
            </a:r>
            <a:r>
              <a:rPr lang="en-US" sz="3000" dirty="0" smtClean="0"/>
              <a:t>, many different </a:t>
            </a:r>
            <a:r>
              <a:rPr lang="en-US" sz="3000" b="1" dirty="0" smtClean="0"/>
              <a:t>civilizations</a:t>
            </a:r>
            <a:r>
              <a:rPr lang="en-US" sz="3000" dirty="0" smtClean="0"/>
              <a:t> used nature as a source of </a:t>
            </a:r>
            <a:r>
              <a:rPr lang="en-US" sz="3000" b="1" dirty="0" smtClean="0"/>
              <a:t>medicine </a:t>
            </a:r>
            <a:r>
              <a:rPr lang="en-US" sz="3000" dirty="0" smtClean="0"/>
              <a:t>and </a:t>
            </a:r>
            <a:r>
              <a:rPr lang="en-US" sz="3000" dirty="0" smtClean="0"/>
              <a:t>learned how to prepare corpses for </a:t>
            </a:r>
            <a:r>
              <a:rPr lang="en-US" sz="3000" b="1" dirty="0" smtClean="0"/>
              <a:t>funerals </a:t>
            </a:r>
            <a:r>
              <a:rPr lang="en-US" sz="3000" dirty="0" smtClean="0"/>
              <a:t>and identified some organs through mystical </a:t>
            </a:r>
            <a:r>
              <a:rPr lang="en-US" sz="3000" b="1" dirty="0" smtClean="0"/>
              <a:t>rituals</a:t>
            </a:r>
            <a:r>
              <a:rPr lang="en-US" sz="3000" dirty="0" smtClean="0"/>
              <a:t> such as offers and </a:t>
            </a:r>
            <a:r>
              <a:rPr lang="en-US" sz="3000" b="1" dirty="0" smtClean="0"/>
              <a:t>sacrifices</a:t>
            </a:r>
            <a:r>
              <a:rPr lang="en-US" sz="3000" dirty="0" smtClean="0"/>
              <a:t>.</a:t>
            </a:r>
            <a:endParaRPr lang="en-US" sz="3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celtiberia.net/imagftp/im764952926-pintura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01" y="4271437"/>
            <a:ext cx="2922498" cy="219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nmundodesconocido.com/wp-content/uploads/2014/mundodesconocido/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026" y="4233428"/>
            <a:ext cx="3974050" cy="22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761587"/>
            <a:ext cx="3426675" cy="22756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76" y="2980368"/>
            <a:ext cx="2421228" cy="3482943"/>
          </a:xfrm>
          <a:prstGeom prst="rect">
            <a:avLst/>
          </a:prstGeom>
        </p:spPr>
      </p:pic>
      <p:pic>
        <p:nvPicPr>
          <p:cNvPr id="9" name="Picture 6" descr="http://4.bp.blogspot.com/_PQWVQw1Zr9k/SdQ0GUh40iI/AAAAAAAAAAc/LyCqUoWxQsA/s400/sacrificio_moxa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01" y="1796054"/>
            <a:ext cx="3464417" cy="221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0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qb.es/galeria/historia/bpics/oriente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6825" r="9003" b="337"/>
          <a:stretch/>
        </p:blipFill>
        <p:spPr bwMode="auto">
          <a:xfrm>
            <a:off x="489397" y="434707"/>
            <a:ext cx="2112136" cy="350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888369" y="4045922"/>
            <a:ext cx="78963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Many </a:t>
            </a:r>
            <a:r>
              <a:rPr lang="en-US" sz="2600" b="1" dirty="0" smtClean="0"/>
              <a:t>Asian </a:t>
            </a:r>
            <a:r>
              <a:rPr lang="en-US" sz="2600" dirty="0" smtClean="0"/>
              <a:t>cultures </a:t>
            </a:r>
            <a:r>
              <a:rPr lang="en-US" sz="2600" dirty="0" smtClean="0"/>
              <a:t>were interested on the human </a:t>
            </a:r>
            <a:r>
              <a:rPr lang="en-US" sz="2600" dirty="0" smtClean="0"/>
              <a:t>body and </a:t>
            </a:r>
            <a:r>
              <a:rPr lang="en-US" sz="2600" b="1" dirty="0" smtClean="0"/>
              <a:t>medicine</a:t>
            </a:r>
            <a:r>
              <a:rPr lang="en-US" sz="2600" dirty="0" smtClean="0"/>
              <a:t>, so they</a:t>
            </a:r>
            <a:r>
              <a:rPr lang="en-US" sz="2600" dirty="0" smtClean="0"/>
              <a:t> </a:t>
            </a:r>
            <a:r>
              <a:rPr lang="en-US" sz="2600" dirty="0" smtClean="0"/>
              <a:t>developed different treatments and processes to study the internal structure of </a:t>
            </a:r>
            <a:r>
              <a:rPr lang="en-US" sz="2600" dirty="0" smtClean="0"/>
              <a:t>humans through the </a:t>
            </a:r>
            <a:r>
              <a:rPr lang="en-US" sz="2600" b="1" dirty="0" smtClean="0"/>
              <a:t>dissection</a:t>
            </a:r>
            <a:r>
              <a:rPr lang="en-US" sz="2600" dirty="0" smtClean="0"/>
              <a:t> of corpses from the </a:t>
            </a:r>
            <a:r>
              <a:rPr lang="en-US" sz="2600" b="1" dirty="0" smtClean="0"/>
              <a:t>wars</a:t>
            </a:r>
            <a:r>
              <a:rPr lang="en-US" sz="2600" dirty="0" smtClean="0"/>
              <a:t>. </a:t>
            </a:r>
            <a:r>
              <a:rPr lang="en-US" sz="2600" dirty="0" smtClean="0"/>
              <a:t>There are still many drawings </a:t>
            </a:r>
            <a:r>
              <a:rPr lang="en-US" sz="2600" dirty="0" smtClean="0"/>
              <a:t>and </a:t>
            </a:r>
            <a:r>
              <a:rPr lang="en-US" sz="2600" b="1" dirty="0" smtClean="0"/>
              <a:t>manuscripts</a:t>
            </a:r>
            <a:r>
              <a:rPr lang="en-US" sz="2600" dirty="0" smtClean="0"/>
              <a:t> </a:t>
            </a:r>
            <a:r>
              <a:rPr lang="en-US" sz="2600" dirty="0" smtClean="0"/>
              <a:t>related to anatomy </a:t>
            </a:r>
            <a:r>
              <a:rPr lang="en-US" sz="2600" dirty="0" smtClean="0"/>
              <a:t>made </a:t>
            </a:r>
            <a:r>
              <a:rPr lang="en-US" sz="2600" dirty="0" smtClean="0"/>
              <a:t>with different ink </a:t>
            </a:r>
            <a:r>
              <a:rPr lang="en-US" sz="2600" dirty="0" smtClean="0"/>
              <a:t>colors and techniques.</a:t>
            </a:r>
            <a:endParaRPr lang="en-US" sz="2600" dirty="0"/>
          </a:p>
        </p:txBody>
      </p:sp>
      <p:pic>
        <p:nvPicPr>
          <p:cNvPr id="2052" name="Picture 4" descr="http://www.designboom.com/history/bm/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86" y="434706"/>
            <a:ext cx="2098228" cy="34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esignboom.com/history/bm/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67" y="434706"/>
            <a:ext cx="2195310" cy="350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esignboom.com/history/bm/b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8" y="4029433"/>
            <a:ext cx="3271234" cy="24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designboom.com/history/bm/b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703" y="434706"/>
            <a:ext cx="2461985" cy="350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9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13609"/>
            <a:ext cx="10515600" cy="832611"/>
          </a:xfrm>
        </p:spPr>
        <p:txBody>
          <a:bodyPr>
            <a:normAutofit/>
          </a:bodyPr>
          <a:lstStyle/>
          <a:p>
            <a:r>
              <a:rPr lang="en-US" b="1" dirty="0" smtClean="0"/>
              <a:t>WESTERN </a:t>
            </a:r>
            <a:r>
              <a:rPr lang="en-US" b="1" dirty="0" smtClean="0"/>
              <a:t>CULTURES (V Century BC)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375" y="1043189"/>
            <a:ext cx="11154369" cy="19933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Greeks and romans documented human dissections and identified structures such as veins, arteries, nerves, tendons, and of course, organs.  The word </a:t>
            </a:r>
            <a:r>
              <a:rPr lang="en-US" sz="2400" b="1" i="1" dirty="0" smtClean="0"/>
              <a:t>Anatomy</a:t>
            </a:r>
            <a:r>
              <a:rPr lang="en-US" sz="2400" b="1" dirty="0" smtClean="0"/>
              <a:t> </a:t>
            </a:r>
            <a:r>
              <a:rPr lang="en-US" sz="2400" dirty="0" smtClean="0"/>
              <a:t>comes from the </a:t>
            </a:r>
            <a:r>
              <a:rPr lang="en-US" sz="2400" dirty="0" err="1" smtClean="0"/>
              <a:t>greek</a:t>
            </a:r>
            <a:r>
              <a:rPr lang="en-US" sz="2400" dirty="0" smtClean="0"/>
              <a:t> word for </a:t>
            </a:r>
            <a:r>
              <a:rPr lang="en-US" sz="2400" b="1" i="1" dirty="0" smtClean="0"/>
              <a:t>cut</a:t>
            </a:r>
            <a:r>
              <a:rPr lang="en-US" sz="2400" b="1" dirty="0" smtClean="0"/>
              <a:t>.</a:t>
            </a:r>
            <a:r>
              <a:rPr lang="en-US" sz="2400" dirty="0" smtClean="0"/>
              <a:t>  Many of them </a:t>
            </a:r>
            <a:r>
              <a:rPr lang="en-US" sz="2400" dirty="0" smtClean="0"/>
              <a:t>wrote </a:t>
            </a:r>
            <a:r>
              <a:rPr lang="en-US" sz="2400" b="1" dirty="0" smtClean="0"/>
              <a:t>treatises</a:t>
            </a:r>
            <a:r>
              <a:rPr lang="en-US" sz="2400" dirty="0" smtClean="0"/>
              <a:t> and made </a:t>
            </a:r>
            <a:r>
              <a:rPr lang="en-US" sz="2400" b="1" dirty="0" smtClean="0"/>
              <a:t>diagrams</a:t>
            </a:r>
            <a:r>
              <a:rPr lang="en-US" sz="2400" dirty="0" smtClean="0"/>
              <a:t> of </a:t>
            </a:r>
            <a:r>
              <a:rPr lang="en-US" sz="2400" b="1" dirty="0" smtClean="0"/>
              <a:t>compared</a:t>
            </a:r>
            <a:r>
              <a:rPr lang="en-US" sz="2400" dirty="0" smtClean="0"/>
              <a:t> </a:t>
            </a:r>
            <a:r>
              <a:rPr lang="en-US" sz="2400" b="1" dirty="0" smtClean="0"/>
              <a:t>anatomy</a:t>
            </a:r>
            <a:r>
              <a:rPr lang="en-US" sz="2400" dirty="0" smtClean="0"/>
              <a:t> by using animal corpses, and based on them, they wrote books explaining the procedure, but as they were more theoretical, many mistakes were </a:t>
            </a:r>
            <a:r>
              <a:rPr lang="en-US" sz="2400" dirty="0" smtClean="0"/>
              <a:t>settled as theories, even for centuries.  Many of them were destroyed during the </a:t>
            </a:r>
            <a:r>
              <a:rPr lang="en-US" sz="2400" b="1" dirty="0" err="1" smtClean="0"/>
              <a:t>Bizantine</a:t>
            </a:r>
            <a:r>
              <a:rPr lang="en-US" sz="2400" dirty="0" smtClean="0"/>
              <a:t> period.  Some of them were preserved in the </a:t>
            </a:r>
            <a:r>
              <a:rPr lang="en-US" sz="2400" b="1" dirty="0" smtClean="0"/>
              <a:t>Alexandria</a:t>
            </a:r>
            <a:r>
              <a:rPr lang="en-US" sz="2400" dirty="0" smtClean="0"/>
              <a:t> </a:t>
            </a:r>
            <a:r>
              <a:rPr lang="en-US" sz="2400" b="1" dirty="0" smtClean="0"/>
              <a:t>Library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4" name="AutoShape 2" descr="Resultado de imagen para alcmaeon of croton anat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40" y="4617417"/>
            <a:ext cx="1466850" cy="1895475"/>
          </a:xfrm>
          <a:prstGeom prst="rect">
            <a:avLst/>
          </a:prstGeom>
        </p:spPr>
      </p:pic>
      <p:pic>
        <p:nvPicPr>
          <p:cNvPr id="3078" name="Picture 6" descr="http://drscottamills.com/wp-content/uploads/2014/10/Our-food-should-be-o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28" y="3719305"/>
            <a:ext cx="4042595" cy="282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ilosofija.info/wp-content/uploads/2012/06/protagor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01" y="3170918"/>
            <a:ext cx="1670021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manitoba.ca/faculties/health_sciences/medicine/units/anatomy/images/Herophilus-Erasistrat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23" y="3170918"/>
            <a:ext cx="31813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edia-1.web.britannica.com/eb-media/84/87984-004-5ADE9AC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8" b="538"/>
          <a:stretch/>
        </p:blipFill>
        <p:spPr bwMode="auto">
          <a:xfrm>
            <a:off x="9619547" y="4105777"/>
            <a:ext cx="1995197" cy="239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20840" y="6176963"/>
            <a:ext cx="14668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Alcmaeon</a:t>
            </a:r>
            <a:endParaRPr lang="en-U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378167" y="4738384"/>
            <a:ext cx="16700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Empedocles</a:t>
            </a:r>
            <a:endParaRPr lang="en-U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619547" y="6065949"/>
            <a:ext cx="199519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Aristotle</a:t>
            </a:r>
            <a:endParaRPr lang="en-U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6790424" y="5337585"/>
            <a:ext cx="282912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Herophilus</a:t>
            </a:r>
            <a:r>
              <a:rPr lang="en-US" b="1" dirty="0" smtClean="0"/>
              <a:t>       </a:t>
            </a:r>
            <a:r>
              <a:rPr lang="en-US" b="1" dirty="0" err="1" smtClean="0"/>
              <a:t>Erasistratus</a:t>
            </a:r>
            <a:endParaRPr lang="en-US" b="1" dirty="0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70457"/>
            <a:ext cx="10515600" cy="88864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Claudius Galen.  The authority of medicine for centuries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42793" y="1319727"/>
            <a:ext cx="3936060" cy="52419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(131 </a:t>
            </a:r>
            <a:r>
              <a:rPr lang="en-US" dirty="0" smtClean="0"/>
              <a:t>– </a:t>
            </a:r>
            <a:r>
              <a:rPr lang="en-US" dirty="0" smtClean="0"/>
              <a:t>201 BC) </a:t>
            </a:r>
            <a:r>
              <a:rPr lang="en-US" dirty="0" smtClean="0"/>
              <a:t>Galen wrote more </a:t>
            </a:r>
            <a:r>
              <a:rPr lang="en-US" dirty="0"/>
              <a:t>than </a:t>
            </a:r>
            <a:r>
              <a:rPr lang="en-US" b="1" dirty="0"/>
              <a:t>130</a:t>
            </a:r>
            <a:r>
              <a:rPr lang="en-US" dirty="0"/>
              <a:t> medical </a:t>
            </a:r>
            <a:r>
              <a:rPr lang="en-US" dirty="0" smtClean="0"/>
              <a:t>treatises based on compared anatomy and some </a:t>
            </a:r>
            <a:r>
              <a:rPr lang="en-US" dirty="0" smtClean="0"/>
              <a:t>philosophers</a:t>
            </a:r>
            <a:r>
              <a:rPr lang="en-US" dirty="0" smtClean="0"/>
              <a:t>, and his medicine was mainly sustained on the </a:t>
            </a:r>
            <a:r>
              <a:rPr lang="en-US" b="1" dirty="0" smtClean="0"/>
              <a:t>Humors</a:t>
            </a:r>
            <a:r>
              <a:rPr lang="en-US" dirty="0" smtClean="0"/>
              <a:t> (body fluids) such as blood, bile and phlegm.  Away from his mistakes, he set many discoveries around human </a:t>
            </a:r>
            <a:r>
              <a:rPr lang="en-US" dirty="0" smtClean="0"/>
              <a:t>anatomy and oriented other scientists in their researches of the human body.</a:t>
            </a:r>
            <a:endParaRPr lang="en-US" dirty="0"/>
          </a:p>
        </p:txBody>
      </p:sp>
      <p:pic>
        <p:nvPicPr>
          <p:cNvPr id="4102" name="Picture 6" descr="http://bridgeblog.scientopia.org/wp-content/uploads/sites/34/2010/09/galen_syste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88" y="1461416"/>
            <a:ext cx="1807335" cy="271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al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8" t="-199" r="16317" b="23547"/>
          <a:stretch/>
        </p:blipFill>
        <p:spPr bwMode="auto">
          <a:xfrm>
            <a:off x="772556" y="1461416"/>
            <a:ext cx="2138070" cy="27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reekmedicine.net/images/Individual%20Tempera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45" y="1465061"/>
            <a:ext cx="2101386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alen dissecting a p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5" y="4365939"/>
            <a:ext cx="6668668" cy="21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9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7451" y="471149"/>
            <a:ext cx="6051997" cy="9032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Ibn Senna (Avicenna)</a:t>
            </a:r>
            <a:br>
              <a:rPr lang="en-US" b="1" dirty="0" smtClean="0"/>
            </a:br>
            <a:r>
              <a:rPr lang="en-US" b="1" dirty="0" smtClean="0"/>
              <a:t>980-1037</a:t>
            </a:r>
            <a:endParaRPr lang="en-US" b="1" dirty="0"/>
          </a:p>
        </p:txBody>
      </p:sp>
      <p:pic>
        <p:nvPicPr>
          <p:cNvPr id="5124" name="Picture 4" descr="http://www.designboom.com/history/bm/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9" y="1268334"/>
            <a:ext cx="3579298" cy="51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fouman.com/Y/Image/History/Samanid_Avicenna_Qanun_Medic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54" y="2380515"/>
            <a:ext cx="6402389" cy="401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vicenna Portrait on Silver Vase - Museum at BuAli Sina (Avicenna) Mausoleum - Hamadan - Western Iran (7423560860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65" y="471149"/>
            <a:ext cx="2523186" cy="33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5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82" y="259307"/>
            <a:ext cx="4776989" cy="93564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/>
              <a:t>Mondino</a:t>
            </a:r>
            <a:r>
              <a:rPr lang="en-US" sz="3600" b="1" dirty="0"/>
              <a:t> de </a:t>
            </a:r>
            <a:r>
              <a:rPr lang="en-US" sz="3600" b="1" dirty="0" err="1" smtClean="0"/>
              <a:t>Luzzi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(1276-1326</a:t>
            </a:r>
            <a:r>
              <a:rPr lang="en-US" sz="3600" dirty="0"/>
              <a:t>).</a:t>
            </a:r>
          </a:p>
        </p:txBody>
      </p:sp>
      <p:pic>
        <p:nvPicPr>
          <p:cNvPr id="6146" name="Picture 2" descr="https://s-media-cache-ak0.pinimg.com/236x/58/92/2e/58922e22d0b46bc260dba6909151ffa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75" y="603385"/>
            <a:ext cx="3039416" cy="21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3/34/Mundinu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6034"/>
            <a:ext cx="2755006" cy="45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b/bf/Dryander_Anatomia_Mundini_0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4512" r="8699" b="7724"/>
          <a:stretch/>
        </p:blipFill>
        <p:spPr bwMode="auto">
          <a:xfrm>
            <a:off x="3954619" y="2919906"/>
            <a:ext cx="1956784" cy="305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upload.wikimedia.org/wikipedia/commons/1/15/Dryander_Anatomia_Mundini_0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5"/>
          <a:stretch/>
        </p:blipFill>
        <p:spPr bwMode="auto">
          <a:xfrm>
            <a:off x="9013610" y="3546415"/>
            <a:ext cx="2409951" cy="30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upload.wikimedia.org/wikipedia/commons/1/1b/Dryander_Anatomia_Mundini_06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" t="5341" r="7360" b="8398"/>
          <a:stretch/>
        </p:blipFill>
        <p:spPr bwMode="auto">
          <a:xfrm>
            <a:off x="6246846" y="3143277"/>
            <a:ext cx="2242525" cy="304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upload.wikimedia.org/wikipedia/commons/9/98/Dryander_Anatomia_Mundini_07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" b="8080"/>
          <a:stretch/>
        </p:blipFill>
        <p:spPr bwMode="auto">
          <a:xfrm>
            <a:off x="9054545" y="426359"/>
            <a:ext cx="2369016" cy="281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06438" y="6119439"/>
            <a:ext cx="401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Anathomia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Corporis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Humani</a:t>
            </a:r>
            <a:endParaRPr lang="en-US" sz="2400" b="1" i="1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0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8373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/>
              <a:t>Renaissance</a:t>
            </a:r>
            <a:r>
              <a:rPr lang="en-US" b="1" dirty="0" smtClean="0"/>
              <a:t>.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Arts </a:t>
            </a:r>
            <a:r>
              <a:rPr lang="en-US" b="1" dirty="0" smtClean="0"/>
              <a:t>and Science come to life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62896"/>
            <a:ext cx="10515600" cy="3863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At the end of the </a:t>
            </a:r>
            <a:r>
              <a:rPr lang="en-US" b="1" dirty="0" smtClean="0"/>
              <a:t>Middle Ages</a:t>
            </a:r>
            <a:r>
              <a:rPr lang="en-US" dirty="0" smtClean="0"/>
              <a:t>, Arts</a:t>
            </a:r>
            <a:r>
              <a:rPr lang="en-US" dirty="0" smtClean="0"/>
              <a:t> and</a:t>
            </a:r>
            <a:r>
              <a:rPr lang="en-US" dirty="0" smtClean="0"/>
              <a:t> Science had an incredible advance after the </a:t>
            </a:r>
            <a:r>
              <a:rPr lang="en-US" b="1" dirty="0" smtClean="0"/>
              <a:t>Scientific Revolution.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invention of the printing press. </a:t>
            </a:r>
          </a:p>
          <a:p>
            <a:r>
              <a:rPr lang="en-US" dirty="0" smtClean="0"/>
              <a:t>The development of perspective in art.</a:t>
            </a:r>
          </a:p>
          <a:p>
            <a:r>
              <a:rPr lang="en-US" dirty="0" smtClean="0"/>
              <a:t>Human dissections to educate artists in the precise structure and musculature of the body. </a:t>
            </a:r>
          </a:p>
          <a:p>
            <a:r>
              <a:rPr lang="en-US" dirty="0"/>
              <a:t>I</a:t>
            </a:r>
            <a:r>
              <a:rPr lang="en-US" dirty="0" smtClean="0"/>
              <a:t>ntellectual attitudes and empirical testing of theories by observation and experimentation.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82296" cy="1325563"/>
          </a:xfrm>
        </p:spPr>
        <p:txBody>
          <a:bodyPr/>
          <a:lstStyle/>
          <a:p>
            <a:r>
              <a:rPr lang="en-US" b="1" dirty="0" smtClean="0"/>
              <a:t>Leonardo Da Vinci</a:t>
            </a:r>
            <a:br>
              <a:rPr lang="en-US" b="1" dirty="0" smtClean="0"/>
            </a:br>
            <a:r>
              <a:rPr lang="en-US" b="1" i="1" dirty="0"/>
              <a:t> </a:t>
            </a:r>
            <a:r>
              <a:rPr lang="en-US" b="1" dirty="0"/>
              <a:t>(1452-1519)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33" y="2092695"/>
            <a:ext cx="2806521" cy="4405768"/>
          </a:xfrm>
          <a:prstGeom prst="rect">
            <a:avLst/>
          </a:prstGeom>
        </p:spPr>
      </p:pic>
      <p:pic>
        <p:nvPicPr>
          <p:cNvPr id="8198" name="Picture 6" descr="http://i.dailymail.co.uk/i/pix/2013/08/02/article-2383273-1B1CCDE4000005DC-7_634x6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48" y="2086952"/>
            <a:ext cx="4158848" cy="411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hmslade5.files.wordpress.com/2012/03/anatomy-of-human-body-da-vinc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52" y="490969"/>
            <a:ext cx="4819739" cy="34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.dailymail.co.uk/i/pix/2013/03/12/article-0-189A5C94000005DC-723_306x4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70281" y="3697452"/>
            <a:ext cx="2351465" cy="32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0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Lucida Bright"/>
        <a:ea typeface=""/>
        <a:cs typeface=""/>
      </a:majorFont>
      <a:minorFont>
        <a:latin typeface="Davi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402</Words>
  <Application>Microsoft Office PowerPoint</Application>
  <PresentationFormat>Panorámica</PresentationFormat>
  <Paragraphs>44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David</vt:lpstr>
      <vt:lpstr>Lucida Bright</vt:lpstr>
      <vt:lpstr>Tema de Office</vt:lpstr>
      <vt:lpstr>Arts and Science</vt:lpstr>
      <vt:lpstr>Presentación de PowerPoint</vt:lpstr>
      <vt:lpstr>Presentación de PowerPoint</vt:lpstr>
      <vt:lpstr>WESTERN CULTURES (V Century BC)</vt:lpstr>
      <vt:lpstr>Claudius Galen.  The authority of medicine for centuries</vt:lpstr>
      <vt:lpstr>Ibn Senna (Avicenna) 980-1037</vt:lpstr>
      <vt:lpstr>Mondino de Luzzi (1276-1326).</vt:lpstr>
      <vt:lpstr>Renaissance.   Arts and Science come to life</vt:lpstr>
      <vt:lpstr>Leonardo Da Vinci  (1452-1519)</vt:lpstr>
      <vt:lpstr>Presentación de PowerPoint</vt:lpstr>
      <vt:lpstr>Presentación de PowerPoint</vt:lpstr>
      <vt:lpstr>Andreas Vesalius (1514-1564)</vt:lpstr>
      <vt:lpstr>Presentación de PowerPoint</vt:lpstr>
      <vt:lpstr>William Harvey  (1578-1657) </vt:lpstr>
      <vt:lpstr>Henry Gray  (1827-1861)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36</cp:revision>
  <dcterms:created xsi:type="dcterms:W3CDTF">2015-08-25T21:43:53Z</dcterms:created>
  <dcterms:modified xsi:type="dcterms:W3CDTF">2015-08-26T12:59:36Z</dcterms:modified>
</cp:coreProperties>
</file>