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7" r:id="rId3"/>
    <p:sldId id="257" r:id="rId4"/>
    <p:sldId id="258" r:id="rId5"/>
    <p:sldId id="259" r:id="rId6"/>
    <p:sldId id="260" r:id="rId7"/>
    <p:sldId id="261" r:id="rId8"/>
    <p:sldId id="262" r:id="rId9"/>
    <p:sldId id="263" r:id="rId10"/>
    <p:sldId id="264" r:id="rId11"/>
    <p:sldId id="265" r:id="rId12"/>
    <p:sldId id="266" r:id="rId13"/>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3" autoAdjust="0"/>
    <p:restoredTop sz="94660"/>
  </p:normalViewPr>
  <p:slideViewPr>
    <p:cSldViewPr snapToGrid="0">
      <p:cViewPr varScale="1">
        <p:scale>
          <a:sx n="74" d="100"/>
          <a:sy n="74" d="100"/>
        </p:scale>
        <p:origin x="4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0806AC-9F9E-4325-8597-B2651E837773}" type="datetimeFigureOut">
              <a:rPr lang="es-CO" smtClean="0"/>
              <a:t>23/02/2015</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334F27-9FF1-48DE-B022-D46FF230105A}" type="slidenum">
              <a:rPr lang="es-CO" smtClean="0"/>
              <a:t>‹Nº›</a:t>
            </a:fld>
            <a:endParaRPr lang="es-CO"/>
          </a:p>
        </p:txBody>
      </p:sp>
    </p:spTree>
    <p:extLst>
      <p:ext uri="{BB962C8B-B14F-4D97-AF65-F5344CB8AC3E}">
        <p14:creationId xmlns:p14="http://schemas.microsoft.com/office/powerpoint/2010/main" val="31146143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10"/>
          </p:nvPr>
        </p:nvSpPr>
        <p:spPr/>
        <p:txBody>
          <a:bodyPr/>
          <a:lstStyle/>
          <a:p>
            <a:fld id="{02334F27-9FF1-48DE-B022-D46FF230105A}" type="slidenum">
              <a:rPr lang="es-CO" smtClean="0"/>
              <a:t>1</a:t>
            </a:fld>
            <a:endParaRPr lang="es-CO"/>
          </a:p>
        </p:txBody>
      </p:sp>
    </p:spTree>
    <p:extLst>
      <p:ext uri="{BB962C8B-B14F-4D97-AF65-F5344CB8AC3E}">
        <p14:creationId xmlns:p14="http://schemas.microsoft.com/office/powerpoint/2010/main" val="2477760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O"/>
          </a:p>
        </p:txBody>
      </p:sp>
      <p:sp>
        <p:nvSpPr>
          <p:cNvPr id="4" name="Marcador de fecha 3"/>
          <p:cNvSpPr>
            <a:spLocks noGrp="1"/>
          </p:cNvSpPr>
          <p:nvPr>
            <p:ph type="dt" sz="half" idx="10"/>
          </p:nvPr>
        </p:nvSpPr>
        <p:spPr/>
        <p:txBody>
          <a:bodyPr/>
          <a:lstStyle/>
          <a:p>
            <a:fld id="{862BBB7C-3993-4E37-9717-EF1CCB5717C2}" type="datetime1">
              <a:rPr lang="es-CO" smtClean="0"/>
              <a:t>23/02/2015</a:t>
            </a:fld>
            <a:endParaRPr lang="es-CO"/>
          </a:p>
        </p:txBody>
      </p:sp>
      <p:sp>
        <p:nvSpPr>
          <p:cNvPr id="5" name="Marcador de pie de página 4"/>
          <p:cNvSpPr>
            <a:spLocks noGrp="1"/>
          </p:cNvSpPr>
          <p:nvPr>
            <p:ph type="ftr" sz="quarter" idx="11"/>
          </p:nvPr>
        </p:nvSpPr>
        <p:spPr/>
        <p:txBody>
          <a:bodyPr/>
          <a:lstStyle/>
          <a:p>
            <a:r>
              <a:rPr lang="es-CO" smtClean="0"/>
              <a:t>www.naturalbornscientist.com</a:t>
            </a:r>
            <a:endParaRPr lang="es-CO"/>
          </a:p>
        </p:txBody>
      </p:sp>
      <p:sp>
        <p:nvSpPr>
          <p:cNvPr id="6" name="Marcador de número de diapositiva 5"/>
          <p:cNvSpPr>
            <a:spLocks noGrp="1"/>
          </p:cNvSpPr>
          <p:nvPr>
            <p:ph type="sldNum" sz="quarter" idx="12"/>
          </p:nvPr>
        </p:nvSpPr>
        <p:spPr/>
        <p:txBody>
          <a:bodyPr/>
          <a:lstStyle/>
          <a:p>
            <a:fld id="{328A68FA-B08B-462D-B430-A4D11048B6E0}" type="slidenum">
              <a:rPr lang="es-CO" smtClean="0"/>
              <a:t>‹Nº›</a:t>
            </a:fld>
            <a:endParaRPr lang="es-CO"/>
          </a:p>
        </p:txBody>
      </p:sp>
    </p:spTree>
    <p:extLst>
      <p:ext uri="{BB962C8B-B14F-4D97-AF65-F5344CB8AC3E}">
        <p14:creationId xmlns:p14="http://schemas.microsoft.com/office/powerpoint/2010/main" val="3903886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1C0357EF-0F6A-4BA7-B253-8DEE1BFBED18}" type="datetime1">
              <a:rPr lang="es-CO" smtClean="0"/>
              <a:t>23/02/2015</a:t>
            </a:fld>
            <a:endParaRPr lang="es-CO"/>
          </a:p>
        </p:txBody>
      </p:sp>
      <p:sp>
        <p:nvSpPr>
          <p:cNvPr id="5" name="Marcador de pie de página 4"/>
          <p:cNvSpPr>
            <a:spLocks noGrp="1"/>
          </p:cNvSpPr>
          <p:nvPr>
            <p:ph type="ftr" sz="quarter" idx="11"/>
          </p:nvPr>
        </p:nvSpPr>
        <p:spPr/>
        <p:txBody>
          <a:bodyPr/>
          <a:lstStyle/>
          <a:p>
            <a:r>
              <a:rPr lang="es-CO" smtClean="0"/>
              <a:t>www.naturalbornscientist.com</a:t>
            </a:r>
            <a:endParaRPr lang="es-CO"/>
          </a:p>
        </p:txBody>
      </p:sp>
      <p:sp>
        <p:nvSpPr>
          <p:cNvPr id="6" name="Marcador de número de diapositiva 5"/>
          <p:cNvSpPr>
            <a:spLocks noGrp="1"/>
          </p:cNvSpPr>
          <p:nvPr>
            <p:ph type="sldNum" sz="quarter" idx="12"/>
          </p:nvPr>
        </p:nvSpPr>
        <p:spPr/>
        <p:txBody>
          <a:bodyPr/>
          <a:lstStyle/>
          <a:p>
            <a:fld id="{328A68FA-B08B-462D-B430-A4D11048B6E0}" type="slidenum">
              <a:rPr lang="es-CO" smtClean="0"/>
              <a:t>‹Nº›</a:t>
            </a:fld>
            <a:endParaRPr lang="es-CO"/>
          </a:p>
        </p:txBody>
      </p:sp>
    </p:spTree>
    <p:extLst>
      <p:ext uri="{BB962C8B-B14F-4D97-AF65-F5344CB8AC3E}">
        <p14:creationId xmlns:p14="http://schemas.microsoft.com/office/powerpoint/2010/main" val="841335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B06A24A4-AE0B-42DF-9B34-C7891BF833D5}" type="datetime1">
              <a:rPr lang="es-CO" smtClean="0"/>
              <a:t>23/02/2015</a:t>
            </a:fld>
            <a:endParaRPr lang="es-CO"/>
          </a:p>
        </p:txBody>
      </p:sp>
      <p:sp>
        <p:nvSpPr>
          <p:cNvPr id="5" name="Marcador de pie de página 4"/>
          <p:cNvSpPr>
            <a:spLocks noGrp="1"/>
          </p:cNvSpPr>
          <p:nvPr>
            <p:ph type="ftr" sz="quarter" idx="11"/>
          </p:nvPr>
        </p:nvSpPr>
        <p:spPr/>
        <p:txBody>
          <a:bodyPr/>
          <a:lstStyle/>
          <a:p>
            <a:r>
              <a:rPr lang="es-CO" smtClean="0"/>
              <a:t>www.naturalbornscientist.com</a:t>
            </a:r>
            <a:endParaRPr lang="es-CO"/>
          </a:p>
        </p:txBody>
      </p:sp>
      <p:sp>
        <p:nvSpPr>
          <p:cNvPr id="6" name="Marcador de número de diapositiva 5"/>
          <p:cNvSpPr>
            <a:spLocks noGrp="1"/>
          </p:cNvSpPr>
          <p:nvPr>
            <p:ph type="sldNum" sz="quarter" idx="12"/>
          </p:nvPr>
        </p:nvSpPr>
        <p:spPr/>
        <p:txBody>
          <a:bodyPr/>
          <a:lstStyle/>
          <a:p>
            <a:fld id="{328A68FA-B08B-462D-B430-A4D11048B6E0}" type="slidenum">
              <a:rPr lang="es-CO" smtClean="0"/>
              <a:t>‹Nº›</a:t>
            </a:fld>
            <a:endParaRPr lang="es-CO"/>
          </a:p>
        </p:txBody>
      </p:sp>
    </p:spTree>
    <p:extLst>
      <p:ext uri="{BB962C8B-B14F-4D97-AF65-F5344CB8AC3E}">
        <p14:creationId xmlns:p14="http://schemas.microsoft.com/office/powerpoint/2010/main" val="3414873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B1958EC5-E8A5-4EBC-B7D0-92D2D150DBB5}" type="datetime1">
              <a:rPr lang="es-CO" smtClean="0"/>
              <a:t>23/02/2015</a:t>
            </a:fld>
            <a:endParaRPr lang="es-CO"/>
          </a:p>
        </p:txBody>
      </p:sp>
      <p:sp>
        <p:nvSpPr>
          <p:cNvPr id="5" name="Marcador de pie de página 4"/>
          <p:cNvSpPr>
            <a:spLocks noGrp="1"/>
          </p:cNvSpPr>
          <p:nvPr>
            <p:ph type="ftr" sz="quarter" idx="11"/>
          </p:nvPr>
        </p:nvSpPr>
        <p:spPr/>
        <p:txBody>
          <a:bodyPr/>
          <a:lstStyle/>
          <a:p>
            <a:r>
              <a:rPr lang="es-CO" smtClean="0"/>
              <a:t>www.naturalbornscientist.com</a:t>
            </a:r>
            <a:endParaRPr lang="es-CO"/>
          </a:p>
        </p:txBody>
      </p:sp>
      <p:sp>
        <p:nvSpPr>
          <p:cNvPr id="6" name="Marcador de número de diapositiva 5"/>
          <p:cNvSpPr>
            <a:spLocks noGrp="1"/>
          </p:cNvSpPr>
          <p:nvPr>
            <p:ph type="sldNum" sz="quarter" idx="12"/>
          </p:nvPr>
        </p:nvSpPr>
        <p:spPr/>
        <p:txBody>
          <a:bodyPr/>
          <a:lstStyle/>
          <a:p>
            <a:fld id="{328A68FA-B08B-462D-B430-A4D11048B6E0}" type="slidenum">
              <a:rPr lang="es-CO" smtClean="0"/>
              <a:t>‹Nº›</a:t>
            </a:fld>
            <a:endParaRPr lang="es-CO"/>
          </a:p>
        </p:txBody>
      </p:sp>
    </p:spTree>
    <p:extLst>
      <p:ext uri="{BB962C8B-B14F-4D97-AF65-F5344CB8AC3E}">
        <p14:creationId xmlns:p14="http://schemas.microsoft.com/office/powerpoint/2010/main" val="2778212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3E4CB65D-5485-4C65-ACE7-5F5C56551A86}" type="datetime1">
              <a:rPr lang="es-CO" smtClean="0"/>
              <a:t>23/02/2015</a:t>
            </a:fld>
            <a:endParaRPr lang="es-CO"/>
          </a:p>
        </p:txBody>
      </p:sp>
      <p:sp>
        <p:nvSpPr>
          <p:cNvPr id="5" name="Marcador de pie de página 4"/>
          <p:cNvSpPr>
            <a:spLocks noGrp="1"/>
          </p:cNvSpPr>
          <p:nvPr>
            <p:ph type="ftr" sz="quarter" idx="11"/>
          </p:nvPr>
        </p:nvSpPr>
        <p:spPr/>
        <p:txBody>
          <a:bodyPr/>
          <a:lstStyle/>
          <a:p>
            <a:r>
              <a:rPr lang="es-CO" smtClean="0"/>
              <a:t>www.naturalbornscientist.com</a:t>
            </a:r>
            <a:endParaRPr lang="es-CO"/>
          </a:p>
        </p:txBody>
      </p:sp>
      <p:sp>
        <p:nvSpPr>
          <p:cNvPr id="6" name="Marcador de número de diapositiva 5"/>
          <p:cNvSpPr>
            <a:spLocks noGrp="1"/>
          </p:cNvSpPr>
          <p:nvPr>
            <p:ph type="sldNum" sz="quarter" idx="12"/>
          </p:nvPr>
        </p:nvSpPr>
        <p:spPr/>
        <p:txBody>
          <a:bodyPr/>
          <a:lstStyle/>
          <a:p>
            <a:fld id="{328A68FA-B08B-462D-B430-A4D11048B6E0}" type="slidenum">
              <a:rPr lang="es-CO" smtClean="0"/>
              <a:t>‹Nº›</a:t>
            </a:fld>
            <a:endParaRPr lang="es-CO"/>
          </a:p>
        </p:txBody>
      </p:sp>
    </p:spTree>
    <p:extLst>
      <p:ext uri="{BB962C8B-B14F-4D97-AF65-F5344CB8AC3E}">
        <p14:creationId xmlns:p14="http://schemas.microsoft.com/office/powerpoint/2010/main" val="1036219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fecha 4"/>
          <p:cNvSpPr>
            <a:spLocks noGrp="1"/>
          </p:cNvSpPr>
          <p:nvPr>
            <p:ph type="dt" sz="half" idx="10"/>
          </p:nvPr>
        </p:nvSpPr>
        <p:spPr/>
        <p:txBody>
          <a:bodyPr/>
          <a:lstStyle/>
          <a:p>
            <a:fld id="{0F91E120-08B1-4A6B-95C2-CEE50739704D}" type="datetime1">
              <a:rPr lang="es-CO" smtClean="0"/>
              <a:t>23/02/2015</a:t>
            </a:fld>
            <a:endParaRPr lang="es-CO"/>
          </a:p>
        </p:txBody>
      </p:sp>
      <p:sp>
        <p:nvSpPr>
          <p:cNvPr id="6" name="Marcador de pie de página 5"/>
          <p:cNvSpPr>
            <a:spLocks noGrp="1"/>
          </p:cNvSpPr>
          <p:nvPr>
            <p:ph type="ftr" sz="quarter" idx="11"/>
          </p:nvPr>
        </p:nvSpPr>
        <p:spPr/>
        <p:txBody>
          <a:bodyPr/>
          <a:lstStyle/>
          <a:p>
            <a:r>
              <a:rPr lang="es-CO" smtClean="0"/>
              <a:t>www.naturalbornscientist.com</a:t>
            </a:r>
            <a:endParaRPr lang="es-CO"/>
          </a:p>
        </p:txBody>
      </p:sp>
      <p:sp>
        <p:nvSpPr>
          <p:cNvPr id="7" name="Marcador de número de diapositiva 6"/>
          <p:cNvSpPr>
            <a:spLocks noGrp="1"/>
          </p:cNvSpPr>
          <p:nvPr>
            <p:ph type="sldNum" sz="quarter" idx="12"/>
          </p:nvPr>
        </p:nvSpPr>
        <p:spPr/>
        <p:txBody>
          <a:bodyPr/>
          <a:lstStyle/>
          <a:p>
            <a:fld id="{328A68FA-B08B-462D-B430-A4D11048B6E0}" type="slidenum">
              <a:rPr lang="es-CO" smtClean="0"/>
              <a:t>‹Nº›</a:t>
            </a:fld>
            <a:endParaRPr lang="es-CO"/>
          </a:p>
        </p:txBody>
      </p:sp>
    </p:spTree>
    <p:extLst>
      <p:ext uri="{BB962C8B-B14F-4D97-AF65-F5344CB8AC3E}">
        <p14:creationId xmlns:p14="http://schemas.microsoft.com/office/powerpoint/2010/main" val="2186211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Marcador de fecha 6"/>
          <p:cNvSpPr>
            <a:spLocks noGrp="1"/>
          </p:cNvSpPr>
          <p:nvPr>
            <p:ph type="dt" sz="half" idx="10"/>
          </p:nvPr>
        </p:nvSpPr>
        <p:spPr/>
        <p:txBody>
          <a:bodyPr/>
          <a:lstStyle/>
          <a:p>
            <a:fld id="{399E2799-234B-448E-80BA-996423FA34A6}" type="datetime1">
              <a:rPr lang="es-CO" smtClean="0"/>
              <a:t>23/02/2015</a:t>
            </a:fld>
            <a:endParaRPr lang="es-CO"/>
          </a:p>
        </p:txBody>
      </p:sp>
      <p:sp>
        <p:nvSpPr>
          <p:cNvPr id="8" name="Marcador de pie de página 7"/>
          <p:cNvSpPr>
            <a:spLocks noGrp="1"/>
          </p:cNvSpPr>
          <p:nvPr>
            <p:ph type="ftr" sz="quarter" idx="11"/>
          </p:nvPr>
        </p:nvSpPr>
        <p:spPr/>
        <p:txBody>
          <a:bodyPr/>
          <a:lstStyle/>
          <a:p>
            <a:r>
              <a:rPr lang="es-CO" smtClean="0"/>
              <a:t>www.naturalbornscientist.com</a:t>
            </a:r>
            <a:endParaRPr lang="es-CO"/>
          </a:p>
        </p:txBody>
      </p:sp>
      <p:sp>
        <p:nvSpPr>
          <p:cNvPr id="9" name="Marcador de número de diapositiva 8"/>
          <p:cNvSpPr>
            <a:spLocks noGrp="1"/>
          </p:cNvSpPr>
          <p:nvPr>
            <p:ph type="sldNum" sz="quarter" idx="12"/>
          </p:nvPr>
        </p:nvSpPr>
        <p:spPr/>
        <p:txBody>
          <a:bodyPr/>
          <a:lstStyle/>
          <a:p>
            <a:fld id="{328A68FA-B08B-462D-B430-A4D11048B6E0}" type="slidenum">
              <a:rPr lang="es-CO" smtClean="0"/>
              <a:t>‹Nº›</a:t>
            </a:fld>
            <a:endParaRPr lang="es-CO"/>
          </a:p>
        </p:txBody>
      </p:sp>
    </p:spTree>
    <p:extLst>
      <p:ext uri="{BB962C8B-B14F-4D97-AF65-F5344CB8AC3E}">
        <p14:creationId xmlns:p14="http://schemas.microsoft.com/office/powerpoint/2010/main" val="3182968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fecha 2"/>
          <p:cNvSpPr>
            <a:spLocks noGrp="1"/>
          </p:cNvSpPr>
          <p:nvPr>
            <p:ph type="dt" sz="half" idx="10"/>
          </p:nvPr>
        </p:nvSpPr>
        <p:spPr/>
        <p:txBody>
          <a:bodyPr/>
          <a:lstStyle/>
          <a:p>
            <a:fld id="{361F2A2C-8F7E-4E56-ACD4-E78B03E89177}" type="datetime1">
              <a:rPr lang="es-CO" smtClean="0"/>
              <a:t>23/02/2015</a:t>
            </a:fld>
            <a:endParaRPr lang="es-CO"/>
          </a:p>
        </p:txBody>
      </p:sp>
      <p:sp>
        <p:nvSpPr>
          <p:cNvPr id="4" name="Marcador de pie de página 3"/>
          <p:cNvSpPr>
            <a:spLocks noGrp="1"/>
          </p:cNvSpPr>
          <p:nvPr>
            <p:ph type="ftr" sz="quarter" idx="11"/>
          </p:nvPr>
        </p:nvSpPr>
        <p:spPr/>
        <p:txBody>
          <a:bodyPr/>
          <a:lstStyle/>
          <a:p>
            <a:r>
              <a:rPr lang="es-CO" smtClean="0"/>
              <a:t>www.naturalbornscientist.com</a:t>
            </a:r>
            <a:endParaRPr lang="es-CO"/>
          </a:p>
        </p:txBody>
      </p:sp>
      <p:sp>
        <p:nvSpPr>
          <p:cNvPr id="5" name="Marcador de número de diapositiva 4"/>
          <p:cNvSpPr>
            <a:spLocks noGrp="1"/>
          </p:cNvSpPr>
          <p:nvPr>
            <p:ph type="sldNum" sz="quarter" idx="12"/>
          </p:nvPr>
        </p:nvSpPr>
        <p:spPr/>
        <p:txBody>
          <a:bodyPr/>
          <a:lstStyle/>
          <a:p>
            <a:fld id="{328A68FA-B08B-462D-B430-A4D11048B6E0}" type="slidenum">
              <a:rPr lang="es-CO" smtClean="0"/>
              <a:t>‹Nº›</a:t>
            </a:fld>
            <a:endParaRPr lang="es-CO"/>
          </a:p>
        </p:txBody>
      </p:sp>
    </p:spTree>
    <p:extLst>
      <p:ext uri="{BB962C8B-B14F-4D97-AF65-F5344CB8AC3E}">
        <p14:creationId xmlns:p14="http://schemas.microsoft.com/office/powerpoint/2010/main" val="3318792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157C53A-CA4E-42E8-9902-26A348AF14A4}" type="datetime1">
              <a:rPr lang="es-CO" smtClean="0"/>
              <a:t>23/02/2015</a:t>
            </a:fld>
            <a:endParaRPr lang="es-CO"/>
          </a:p>
        </p:txBody>
      </p:sp>
      <p:sp>
        <p:nvSpPr>
          <p:cNvPr id="3" name="Marcador de pie de página 2"/>
          <p:cNvSpPr>
            <a:spLocks noGrp="1"/>
          </p:cNvSpPr>
          <p:nvPr>
            <p:ph type="ftr" sz="quarter" idx="11"/>
          </p:nvPr>
        </p:nvSpPr>
        <p:spPr/>
        <p:txBody>
          <a:bodyPr/>
          <a:lstStyle/>
          <a:p>
            <a:r>
              <a:rPr lang="es-CO" smtClean="0"/>
              <a:t>www.naturalbornscientist.com</a:t>
            </a:r>
            <a:endParaRPr lang="es-CO"/>
          </a:p>
        </p:txBody>
      </p:sp>
      <p:sp>
        <p:nvSpPr>
          <p:cNvPr id="4" name="Marcador de número de diapositiva 3"/>
          <p:cNvSpPr>
            <a:spLocks noGrp="1"/>
          </p:cNvSpPr>
          <p:nvPr>
            <p:ph type="sldNum" sz="quarter" idx="12"/>
          </p:nvPr>
        </p:nvSpPr>
        <p:spPr/>
        <p:txBody>
          <a:bodyPr/>
          <a:lstStyle/>
          <a:p>
            <a:fld id="{328A68FA-B08B-462D-B430-A4D11048B6E0}" type="slidenum">
              <a:rPr lang="es-CO" smtClean="0"/>
              <a:t>‹Nº›</a:t>
            </a:fld>
            <a:endParaRPr lang="es-CO"/>
          </a:p>
        </p:txBody>
      </p:sp>
    </p:spTree>
    <p:extLst>
      <p:ext uri="{BB962C8B-B14F-4D97-AF65-F5344CB8AC3E}">
        <p14:creationId xmlns:p14="http://schemas.microsoft.com/office/powerpoint/2010/main" val="2884993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A918B3A1-E79F-4F9F-A460-66EDB18DB653}" type="datetime1">
              <a:rPr lang="es-CO" smtClean="0"/>
              <a:t>23/02/2015</a:t>
            </a:fld>
            <a:endParaRPr lang="es-CO"/>
          </a:p>
        </p:txBody>
      </p:sp>
      <p:sp>
        <p:nvSpPr>
          <p:cNvPr id="6" name="Marcador de pie de página 5"/>
          <p:cNvSpPr>
            <a:spLocks noGrp="1"/>
          </p:cNvSpPr>
          <p:nvPr>
            <p:ph type="ftr" sz="quarter" idx="11"/>
          </p:nvPr>
        </p:nvSpPr>
        <p:spPr/>
        <p:txBody>
          <a:bodyPr/>
          <a:lstStyle/>
          <a:p>
            <a:r>
              <a:rPr lang="es-CO" smtClean="0"/>
              <a:t>www.naturalbornscientist.com</a:t>
            </a:r>
            <a:endParaRPr lang="es-CO"/>
          </a:p>
        </p:txBody>
      </p:sp>
      <p:sp>
        <p:nvSpPr>
          <p:cNvPr id="7" name="Marcador de número de diapositiva 6"/>
          <p:cNvSpPr>
            <a:spLocks noGrp="1"/>
          </p:cNvSpPr>
          <p:nvPr>
            <p:ph type="sldNum" sz="quarter" idx="12"/>
          </p:nvPr>
        </p:nvSpPr>
        <p:spPr/>
        <p:txBody>
          <a:bodyPr/>
          <a:lstStyle/>
          <a:p>
            <a:fld id="{328A68FA-B08B-462D-B430-A4D11048B6E0}" type="slidenum">
              <a:rPr lang="es-CO" smtClean="0"/>
              <a:t>‹Nº›</a:t>
            </a:fld>
            <a:endParaRPr lang="es-CO"/>
          </a:p>
        </p:txBody>
      </p:sp>
    </p:spTree>
    <p:extLst>
      <p:ext uri="{BB962C8B-B14F-4D97-AF65-F5344CB8AC3E}">
        <p14:creationId xmlns:p14="http://schemas.microsoft.com/office/powerpoint/2010/main" val="18159505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9681D840-47D7-4596-87CA-2C45335013ED}" type="datetime1">
              <a:rPr lang="es-CO" smtClean="0"/>
              <a:t>23/02/2015</a:t>
            </a:fld>
            <a:endParaRPr lang="es-CO"/>
          </a:p>
        </p:txBody>
      </p:sp>
      <p:sp>
        <p:nvSpPr>
          <p:cNvPr id="6" name="Marcador de pie de página 5"/>
          <p:cNvSpPr>
            <a:spLocks noGrp="1"/>
          </p:cNvSpPr>
          <p:nvPr>
            <p:ph type="ftr" sz="quarter" idx="11"/>
          </p:nvPr>
        </p:nvSpPr>
        <p:spPr/>
        <p:txBody>
          <a:bodyPr/>
          <a:lstStyle/>
          <a:p>
            <a:r>
              <a:rPr lang="es-CO" smtClean="0"/>
              <a:t>www.naturalbornscientist.com</a:t>
            </a:r>
            <a:endParaRPr lang="es-CO"/>
          </a:p>
        </p:txBody>
      </p:sp>
      <p:sp>
        <p:nvSpPr>
          <p:cNvPr id="7" name="Marcador de número de diapositiva 6"/>
          <p:cNvSpPr>
            <a:spLocks noGrp="1"/>
          </p:cNvSpPr>
          <p:nvPr>
            <p:ph type="sldNum" sz="quarter" idx="12"/>
          </p:nvPr>
        </p:nvSpPr>
        <p:spPr/>
        <p:txBody>
          <a:bodyPr/>
          <a:lstStyle/>
          <a:p>
            <a:fld id="{328A68FA-B08B-462D-B430-A4D11048B6E0}" type="slidenum">
              <a:rPr lang="es-CO" smtClean="0"/>
              <a:t>‹Nº›</a:t>
            </a:fld>
            <a:endParaRPr lang="es-CO"/>
          </a:p>
        </p:txBody>
      </p:sp>
    </p:spTree>
    <p:extLst>
      <p:ext uri="{BB962C8B-B14F-4D97-AF65-F5344CB8AC3E}">
        <p14:creationId xmlns:p14="http://schemas.microsoft.com/office/powerpoint/2010/main" val="1388962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7030A0"/>
            </a:gs>
            <a:gs pos="52000">
              <a:schemeClr val="accent1">
                <a:lumMod val="45000"/>
                <a:lumOff val="55000"/>
              </a:schemeClr>
            </a:gs>
            <a:gs pos="89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8EF867-B8DC-49A9-ADA4-C9A0A4F3CB43}" type="datetime1">
              <a:rPr lang="es-CO" smtClean="0"/>
              <a:t>23/02/2015</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s-CO" smtClean="0"/>
              <a:t>www.naturalbornscientist.com</a:t>
            </a:r>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8A68FA-B08B-462D-B430-A4D11048B6E0}" type="slidenum">
              <a:rPr lang="es-CO" smtClean="0"/>
              <a:t>‹Nº›</a:t>
            </a:fld>
            <a:endParaRPr lang="es-CO"/>
          </a:p>
        </p:txBody>
      </p:sp>
    </p:spTree>
    <p:extLst>
      <p:ext uri="{BB962C8B-B14F-4D97-AF65-F5344CB8AC3E}">
        <p14:creationId xmlns:p14="http://schemas.microsoft.com/office/powerpoint/2010/main" val="42016119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kaffee.50webs.com/Science/images/electronic_config2.JPG" TargetMode="External"/><Relationship Id="rId2" Type="http://schemas.openxmlformats.org/officeDocument/2006/relationships/hyperlink" Target="http://chemwiki.ucdavis.edu/Inorganic_Chemistry/Electronic_Configurations" TargetMode="External"/><Relationship Id="rId1" Type="http://schemas.openxmlformats.org/officeDocument/2006/relationships/slideLayout" Target="../slideLayouts/slideLayout4.xml"/><Relationship Id="rId4" Type="http://schemas.openxmlformats.org/officeDocument/2006/relationships/hyperlink" Target="http://www.gobiernodecanarias.org/educacion/3/usrn/lentiscal/1-cdquimica-tic/applets/configuracionelectronica-1/imagenes/DiagramaMoller.gif"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es-CO" sz="8000" b="1" dirty="0" err="1" smtClean="0">
                <a:solidFill>
                  <a:srgbClr val="FFFF00"/>
                </a:solidFill>
              </a:rPr>
              <a:t>Electron</a:t>
            </a:r>
            <a:r>
              <a:rPr lang="es-CO" sz="8000" b="1" dirty="0" smtClean="0">
                <a:solidFill>
                  <a:srgbClr val="FFFF00"/>
                </a:solidFill>
              </a:rPr>
              <a:t> </a:t>
            </a:r>
            <a:r>
              <a:rPr lang="es-CO" sz="8000" b="1" dirty="0" err="1" smtClean="0">
                <a:solidFill>
                  <a:srgbClr val="FFFF00"/>
                </a:solidFill>
              </a:rPr>
              <a:t>Configuration</a:t>
            </a:r>
            <a:endParaRPr lang="es-CO" sz="8000" b="1" dirty="0">
              <a:solidFill>
                <a:srgbClr val="FFFF00"/>
              </a:solidFill>
            </a:endParaRPr>
          </a:p>
        </p:txBody>
      </p:sp>
      <p:sp>
        <p:nvSpPr>
          <p:cNvPr id="3" name="Subtítulo 2"/>
          <p:cNvSpPr>
            <a:spLocks noGrp="1"/>
          </p:cNvSpPr>
          <p:nvPr>
            <p:ph type="subTitle" idx="1"/>
          </p:nvPr>
        </p:nvSpPr>
        <p:spPr>
          <a:xfrm>
            <a:off x="1524000" y="4103076"/>
            <a:ext cx="9144000" cy="1154723"/>
          </a:xfrm>
        </p:spPr>
        <p:txBody>
          <a:bodyPr/>
          <a:lstStyle/>
          <a:p>
            <a:r>
              <a:rPr lang="en-US" dirty="0" smtClean="0"/>
              <a:t>Is </a:t>
            </a:r>
            <a:r>
              <a:rPr lang="en-US" dirty="0"/>
              <a:t>the representation of the arrangement of electrons distributed among the orbital shells and subshells within an atom</a:t>
            </a:r>
            <a:r>
              <a:rPr lang="en-US" dirty="0" smtClean="0"/>
              <a:t>.</a:t>
            </a:r>
            <a:endParaRPr lang="es-CO" dirty="0"/>
          </a:p>
        </p:txBody>
      </p:sp>
      <p:sp>
        <p:nvSpPr>
          <p:cNvPr id="4" name="Marcador de pie de página 3"/>
          <p:cNvSpPr>
            <a:spLocks noGrp="1"/>
          </p:cNvSpPr>
          <p:nvPr>
            <p:ph type="ftr" sz="quarter" idx="11"/>
          </p:nvPr>
        </p:nvSpPr>
        <p:spPr/>
        <p:txBody>
          <a:bodyPr/>
          <a:lstStyle/>
          <a:p>
            <a:r>
              <a:rPr lang="es-CO" smtClean="0"/>
              <a:t>www.naturalbornscientist.com</a:t>
            </a:r>
            <a:endParaRPr lang="es-CO"/>
          </a:p>
        </p:txBody>
      </p:sp>
    </p:spTree>
    <p:extLst>
      <p:ext uri="{BB962C8B-B14F-4D97-AF65-F5344CB8AC3E}">
        <p14:creationId xmlns:p14="http://schemas.microsoft.com/office/powerpoint/2010/main" val="18438068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contenido 5"/>
          <p:cNvSpPr>
            <a:spLocks noGrp="1"/>
          </p:cNvSpPr>
          <p:nvPr>
            <p:ph sz="half" idx="1"/>
          </p:nvPr>
        </p:nvSpPr>
        <p:spPr>
          <a:xfrm>
            <a:off x="838200" y="1055077"/>
            <a:ext cx="5181600" cy="5121886"/>
          </a:xfrm>
        </p:spPr>
        <p:txBody>
          <a:bodyPr>
            <a:normAutofit/>
          </a:bodyPr>
          <a:lstStyle/>
          <a:p>
            <a:pPr marL="0" lvl="0" indent="0">
              <a:buNone/>
            </a:pPr>
            <a:r>
              <a:rPr lang="en-US" sz="3200" b="1" dirty="0">
                <a:solidFill>
                  <a:srgbClr val="FFFF00"/>
                </a:solidFill>
              </a:rPr>
              <a:t>Using the periodic table</a:t>
            </a:r>
            <a:r>
              <a:rPr lang="en-US" sz="3200" b="1" dirty="0" smtClean="0">
                <a:solidFill>
                  <a:srgbClr val="FFFF00"/>
                </a:solidFill>
              </a:rPr>
              <a:t>:</a:t>
            </a:r>
          </a:p>
          <a:p>
            <a:pPr marL="0" lvl="0" indent="0">
              <a:buNone/>
            </a:pPr>
            <a:r>
              <a:rPr lang="en-US" sz="3200" b="1" dirty="0" smtClean="0">
                <a:solidFill>
                  <a:srgbClr val="FFFF00"/>
                </a:solidFill>
              </a:rPr>
              <a:t> </a:t>
            </a:r>
          </a:p>
          <a:p>
            <a:pPr marL="0" lvl="0" indent="0">
              <a:buNone/>
            </a:pPr>
            <a:r>
              <a:rPr lang="en-US" dirty="0" smtClean="0"/>
              <a:t>The </a:t>
            </a:r>
            <a:r>
              <a:rPr lang="en-US" dirty="0"/>
              <a:t>periodic table is arranged according to the energy levels and sublevels.  As you go through the periods in the periodic table, you will notice how the atomic number increases and how each level is filled.  </a:t>
            </a:r>
            <a:endParaRPr lang="es-CO" dirty="0"/>
          </a:p>
        </p:txBody>
      </p:sp>
      <p:sp>
        <p:nvSpPr>
          <p:cNvPr id="4" name="Marcador de pie de página 3"/>
          <p:cNvSpPr>
            <a:spLocks noGrp="1"/>
          </p:cNvSpPr>
          <p:nvPr>
            <p:ph type="ftr" sz="quarter" idx="11"/>
          </p:nvPr>
        </p:nvSpPr>
        <p:spPr/>
        <p:txBody>
          <a:bodyPr/>
          <a:lstStyle/>
          <a:p>
            <a:r>
              <a:rPr lang="es-CO" dirty="0" smtClean="0"/>
              <a:t>www.naturalbornscientist.com</a:t>
            </a:r>
            <a:endParaRPr lang="es-CO" dirty="0"/>
          </a:p>
        </p:txBody>
      </p:sp>
      <p:pic>
        <p:nvPicPr>
          <p:cNvPr id="8" name="Imagen 7" descr="http://kaffee.50webs.com/Science/images/electronic_config2.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19799" y="1477803"/>
            <a:ext cx="5773615" cy="4172719"/>
          </a:xfrm>
          <a:prstGeom prst="rect">
            <a:avLst/>
          </a:prstGeom>
          <a:noFill/>
          <a:ln>
            <a:noFill/>
          </a:ln>
        </p:spPr>
      </p:pic>
    </p:spTree>
    <p:extLst>
      <p:ext uri="{BB962C8B-B14F-4D97-AF65-F5344CB8AC3E}">
        <p14:creationId xmlns:p14="http://schemas.microsoft.com/office/powerpoint/2010/main" val="12232954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1"/>
          </p:nvPr>
        </p:nvSpPr>
        <p:spPr>
          <a:xfrm>
            <a:off x="838200" y="914400"/>
            <a:ext cx="5181600" cy="5262563"/>
          </a:xfrm>
        </p:spPr>
        <p:txBody>
          <a:bodyPr>
            <a:normAutofit lnSpcReduction="10000"/>
          </a:bodyPr>
          <a:lstStyle/>
          <a:p>
            <a:pPr marL="0" lvl="0" indent="0">
              <a:buNone/>
            </a:pPr>
            <a:r>
              <a:rPr lang="en-US" sz="3200" b="1" dirty="0" err="1" smtClean="0">
                <a:solidFill>
                  <a:srgbClr val="FFFF00"/>
                </a:solidFill>
              </a:rPr>
              <a:t>Möeller</a:t>
            </a:r>
            <a:r>
              <a:rPr lang="en-US" sz="3200" b="1" dirty="0" smtClean="0">
                <a:solidFill>
                  <a:srgbClr val="FFFF00"/>
                </a:solidFill>
              </a:rPr>
              <a:t> </a:t>
            </a:r>
            <a:r>
              <a:rPr lang="en-US" sz="3200" b="1" dirty="0">
                <a:solidFill>
                  <a:srgbClr val="FFFF00"/>
                </a:solidFill>
              </a:rPr>
              <a:t>Diagram:</a:t>
            </a:r>
            <a:r>
              <a:rPr lang="en-US" b="1" dirty="0"/>
              <a:t> </a:t>
            </a:r>
            <a:endParaRPr lang="en-US" b="1" dirty="0" smtClean="0"/>
          </a:p>
          <a:p>
            <a:pPr marL="0" lvl="0" indent="0">
              <a:buNone/>
            </a:pPr>
            <a:endParaRPr lang="en-US" b="1" dirty="0" smtClean="0"/>
          </a:p>
          <a:p>
            <a:pPr marL="0" lvl="0" indent="0">
              <a:buNone/>
            </a:pPr>
            <a:r>
              <a:rPr lang="en-US" dirty="0" smtClean="0"/>
              <a:t>It </a:t>
            </a:r>
            <a:r>
              <a:rPr lang="en-US" dirty="0"/>
              <a:t>is a structure that guides you through the sublevels and indicates the energy levels and numbers of electrons on each one.  By guiding yourself with the atomic number, you just follow the arrows counting the superscripts until you reach the value of the atomic number of the given atom</a:t>
            </a:r>
            <a:r>
              <a:rPr lang="en-US" dirty="0" smtClean="0"/>
              <a:t>.</a:t>
            </a:r>
            <a:endParaRPr lang="es-CO" dirty="0"/>
          </a:p>
        </p:txBody>
      </p:sp>
      <p:sp>
        <p:nvSpPr>
          <p:cNvPr id="5" name="Marcador de pie de página 4"/>
          <p:cNvSpPr>
            <a:spLocks noGrp="1"/>
          </p:cNvSpPr>
          <p:nvPr>
            <p:ph type="ftr" sz="quarter" idx="11"/>
          </p:nvPr>
        </p:nvSpPr>
        <p:spPr/>
        <p:txBody>
          <a:bodyPr/>
          <a:lstStyle/>
          <a:p>
            <a:r>
              <a:rPr lang="es-CO" smtClean="0"/>
              <a:t>www.naturalbornscientist.com</a:t>
            </a:r>
            <a:endParaRPr lang="es-CO"/>
          </a:p>
        </p:txBody>
      </p:sp>
      <p:pic>
        <p:nvPicPr>
          <p:cNvPr id="6" name="Imagen 5" descr="http://www.gobiernodecanarias.org/educacion/3/usrn/lentiscal/1-cdquimica-tic/applets/configuracionelectronica-1/imagenes/DiagramaMoller.gif"/>
          <p:cNvPicPr/>
          <p:nvPr/>
        </p:nvPicPr>
        <p:blipFill rotWithShape="1">
          <a:blip r:embed="rId2">
            <a:extLst>
              <a:ext uri="{28A0092B-C50C-407E-A947-70E740481C1C}">
                <a14:useLocalDpi xmlns:a14="http://schemas.microsoft.com/office/drawing/2010/main" val="0"/>
              </a:ext>
            </a:extLst>
          </a:blip>
          <a:srcRect t="6514"/>
          <a:stretch/>
        </p:blipFill>
        <p:spPr bwMode="auto">
          <a:xfrm>
            <a:off x="6424246" y="914400"/>
            <a:ext cx="5181600" cy="5262563"/>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350646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p:cNvSpPr>
            <a:spLocks noGrp="1"/>
          </p:cNvSpPr>
          <p:nvPr>
            <p:ph sz="half" idx="2"/>
          </p:nvPr>
        </p:nvSpPr>
        <p:spPr>
          <a:xfrm>
            <a:off x="792587" y="4690477"/>
            <a:ext cx="10606825" cy="1432730"/>
          </a:xfrm>
        </p:spPr>
        <p:txBody>
          <a:bodyPr>
            <a:normAutofit fontScale="47500" lnSpcReduction="20000"/>
          </a:bodyPr>
          <a:lstStyle/>
          <a:p>
            <a:pPr marL="0" indent="0">
              <a:buNone/>
            </a:pPr>
            <a:r>
              <a:rPr lang="es-CO" b="1" dirty="0" smtClean="0"/>
              <a:t>REFERENCES:</a:t>
            </a:r>
          </a:p>
          <a:p>
            <a:r>
              <a:rPr lang="es-CO" dirty="0" smtClean="0">
                <a:hlinkClick r:id="rId2"/>
              </a:rPr>
              <a:t>http://chemwiki.ucdavis.edu/Inorganic_Chemistry/Electronic_Configurations</a:t>
            </a:r>
            <a:r>
              <a:rPr lang="es-CO" dirty="0" smtClean="0"/>
              <a:t> </a:t>
            </a:r>
          </a:p>
          <a:p>
            <a:r>
              <a:rPr lang="es-CO" dirty="0" smtClean="0">
                <a:hlinkClick r:id="rId3"/>
              </a:rPr>
              <a:t>http://kaffee.50webs.com/Science/images/electronic_config2.JPG</a:t>
            </a:r>
            <a:endParaRPr lang="es-CO" dirty="0" smtClean="0"/>
          </a:p>
          <a:p>
            <a:r>
              <a:rPr lang="es-CO" dirty="0" smtClean="0">
                <a:hlinkClick r:id="rId4"/>
              </a:rPr>
              <a:t>http://www.gobiernodecanarias.org/educacion/3/usrn/lentiscal/1-cdquimica-tic/applets/configuracionelectronica-1/imagenes/DiagramaMoller.gif</a:t>
            </a:r>
            <a:r>
              <a:rPr lang="es-CO" dirty="0" smtClean="0"/>
              <a:t> </a:t>
            </a:r>
          </a:p>
          <a:p>
            <a:r>
              <a:rPr lang="es-CO" dirty="0"/>
              <a:t> </a:t>
            </a:r>
            <a:r>
              <a:rPr lang="es-CO" dirty="0" smtClean="0"/>
              <a:t> BURNS, Ralph A.  Fundamentos </a:t>
            </a:r>
            <a:r>
              <a:rPr lang="es-CO" dirty="0"/>
              <a:t>de </a:t>
            </a:r>
            <a:r>
              <a:rPr lang="es-CO" dirty="0" smtClean="0"/>
              <a:t>Química.  Pearson </a:t>
            </a:r>
            <a:r>
              <a:rPr lang="es-CO" dirty="0"/>
              <a:t>Educación, </a:t>
            </a:r>
            <a:r>
              <a:rPr lang="es-CO" dirty="0" smtClean="0"/>
              <a:t>2003.</a:t>
            </a:r>
          </a:p>
        </p:txBody>
      </p:sp>
      <p:sp>
        <p:nvSpPr>
          <p:cNvPr id="5" name="Marcador de pie de página 4"/>
          <p:cNvSpPr>
            <a:spLocks noGrp="1"/>
          </p:cNvSpPr>
          <p:nvPr>
            <p:ph type="ftr" sz="quarter" idx="11"/>
          </p:nvPr>
        </p:nvSpPr>
        <p:spPr/>
        <p:txBody>
          <a:bodyPr/>
          <a:lstStyle/>
          <a:p>
            <a:r>
              <a:rPr lang="es-CO" smtClean="0"/>
              <a:t>www.naturalbornscientist.com</a:t>
            </a:r>
            <a:endParaRPr lang="es-CO"/>
          </a:p>
        </p:txBody>
      </p:sp>
      <p:sp>
        <p:nvSpPr>
          <p:cNvPr id="6" name="Rectángulo 5"/>
          <p:cNvSpPr/>
          <p:nvPr/>
        </p:nvSpPr>
        <p:spPr>
          <a:xfrm>
            <a:off x="296975" y="2207482"/>
            <a:ext cx="11598047" cy="1200329"/>
          </a:xfrm>
          <a:prstGeom prst="rect">
            <a:avLst/>
          </a:prstGeom>
          <a:noFill/>
        </p:spPr>
        <p:txBody>
          <a:bodyPr wrap="none" lIns="91440" tIns="45720" rIns="91440" bIns="45720">
            <a:spAutoFit/>
          </a:bodyPr>
          <a:lstStyle/>
          <a:p>
            <a:pPr algn="ctr"/>
            <a:r>
              <a:rPr lang="es-ES" sz="7200" b="1" cap="none" spc="0" dirty="0" err="1"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Thanks</a:t>
            </a:r>
            <a:r>
              <a:rPr lang="es-ES" sz="7200" b="1" cap="none" spc="0"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 </a:t>
            </a:r>
            <a:r>
              <a:rPr lang="es-ES" sz="7200" b="1" cap="none" spc="0" dirty="0" err="1"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for</a:t>
            </a:r>
            <a:r>
              <a:rPr lang="es-ES" sz="7200" b="1" cap="none" spc="0"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 </a:t>
            </a:r>
            <a:r>
              <a:rPr lang="es-ES" sz="7200" b="1" cap="none" spc="0" dirty="0" err="1"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your</a:t>
            </a:r>
            <a:r>
              <a:rPr lang="es-ES" sz="7200" b="1" cap="none" spc="0"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 </a:t>
            </a:r>
            <a:r>
              <a:rPr lang="es-ES" sz="7200" b="1" cap="none" spc="0" dirty="0" err="1"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attention</a:t>
            </a:r>
            <a:r>
              <a:rPr lang="es-ES" sz="7200" b="1" cap="none" spc="0"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a:t>
            </a:r>
            <a:endParaRPr lang="es-ES" sz="72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Tree>
    <p:extLst>
      <p:ext uri="{BB962C8B-B14F-4D97-AF65-F5344CB8AC3E}">
        <p14:creationId xmlns:p14="http://schemas.microsoft.com/office/powerpoint/2010/main" val="3059069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236338"/>
            <a:ext cx="10515600" cy="1167460"/>
          </a:xfrm>
        </p:spPr>
        <p:txBody>
          <a:bodyPr/>
          <a:lstStyle/>
          <a:p>
            <a:r>
              <a:rPr lang="es-CO" dirty="0" err="1" smtClean="0">
                <a:solidFill>
                  <a:srgbClr val="FFFF00"/>
                </a:solidFill>
              </a:rPr>
              <a:t>Remember</a:t>
            </a:r>
            <a:r>
              <a:rPr lang="es-CO" dirty="0" smtClean="0">
                <a:solidFill>
                  <a:srgbClr val="FFFF00"/>
                </a:solidFill>
              </a:rPr>
              <a:t> </a:t>
            </a:r>
            <a:r>
              <a:rPr lang="es-CO" dirty="0" err="1" smtClean="0">
                <a:solidFill>
                  <a:srgbClr val="FFFF00"/>
                </a:solidFill>
              </a:rPr>
              <a:t>the</a:t>
            </a:r>
            <a:r>
              <a:rPr lang="es-CO" dirty="0" smtClean="0">
                <a:solidFill>
                  <a:srgbClr val="FFFF00"/>
                </a:solidFill>
              </a:rPr>
              <a:t> quantum </a:t>
            </a:r>
            <a:r>
              <a:rPr lang="es-CO" dirty="0" err="1" smtClean="0">
                <a:solidFill>
                  <a:srgbClr val="FFFF00"/>
                </a:solidFill>
              </a:rPr>
              <a:t>numbers</a:t>
            </a:r>
            <a:r>
              <a:rPr lang="es-CO" dirty="0" smtClean="0">
                <a:solidFill>
                  <a:srgbClr val="FFFF00"/>
                </a:solidFill>
              </a:rPr>
              <a:t>?</a:t>
            </a:r>
            <a:endParaRPr lang="es-CO" dirty="0">
              <a:solidFill>
                <a:srgbClr val="FFFF00"/>
              </a:solidFill>
            </a:endParaRPr>
          </a:p>
        </p:txBody>
      </p:sp>
      <p:pic>
        <p:nvPicPr>
          <p:cNvPr id="5" name="Marcador de contenido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95461" y="1403799"/>
            <a:ext cx="8801078" cy="4952551"/>
          </a:xfrm>
        </p:spPr>
      </p:pic>
      <p:sp>
        <p:nvSpPr>
          <p:cNvPr id="4" name="Marcador de pie de página 3"/>
          <p:cNvSpPr>
            <a:spLocks noGrp="1"/>
          </p:cNvSpPr>
          <p:nvPr>
            <p:ph type="ftr" sz="quarter" idx="11"/>
          </p:nvPr>
        </p:nvSpPr>
        <p:spPr/>
        <p:txBody>
          <a:bodyPr/>
          <a:lstStyle/>
          <a:p>
            <a:r>
              <a:rPr lang="es-CO" smtClean="0"/>
              <a:t>www.naturalbornscientist.com</a:t>
            </a:r>
            <a:endParaRPr lang="es-CO"/>
          </a:p>
        </p:txBody>
      </p:sp>
    </p:spTree>
    <p:extLst>
      <p:ext uri="{BB962C8B-B14F-4D97-AF65-F5344CB8AC3E}">
        <p14:creationId xmlns:p14="http://schemas.microsoft.com/office/powerpoint/2010/main" val="40344847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ie de página 3"/>
          <p:cNvSpPr>
            <a:spLocks noGrp="1"/>
          </p:cNvSpPr>
          <p:nvPr>
            <p:ph type="ftr" sz="quarter" idx="11"/>
          </p:nvPr>
        </p:nvSpPr>
        <p:spPr/>
        <p:txBody>
          <a:bodyPr/>
          <a:lstStyle/>
          <a:p>
            <a:r>
              <a:rPr lang="es-CO" smtClean="0"/>
              <a:t>www.naturalbornscientist.com</a:t>
            </a:r>
            <a:endParaRPr lang="es-CO"/>
          </a:p>
        </p:txBody>
      </p:sp>
      <p:pic>
        <p:nvPicPr>
          <p:cNvPr id="5" name="Imagen 4"/>
          <p:cNvPicPr>
            <a:picLocks noChangeAspect="1"/>
          </p:cNvPicPr>
          <p:nvPr/>
        </p:nvPicPr>
        <p:blipFill rotWithShape="1">
          <a:blip r:embed="rId2"/>
          <a:srcRect t="9931"/>
          <a:stretch/>
        </p:blipFill>
        <p:spPr>
          <a:xfrm>
            <a:off x="1322828" y="2266681"/>
            <a:ext cx="9546343" cy="3793455"/>
          </a:xfrm>
          <a:prstGeom prst="rect">
            <a:avLst/>
          </a:prstGeom>
        </p:spPr>
      </p:pic>
      <p:sp>
        <p:nvSpPr>
          <p:cNvPr id="6" name="CuadroTexto 5"/>
          <p:cNvSpPr txBox="1"/>
          <p:nvPr/>
        </p:nvSpPr>
        <p:spPr>
          <a:xfrm>
            <a:off x="1322828" y="850006"/>
            <a:ext cx="9546343" cy="646331"/>
          </a:xfrm>
          <a:prstGeom prst="rect">
            <a:avLst/>
          </a:prstGeom>
          <a:noFill/>
        </p:spPr>
        <p:txBody>
          <a:bodyPr wrap="square" rtlCol="0">
            <a:spAutoFit/>
          </a:bodyPr>
          <a:lstStyle/>
          <a:p>
            <a:pPr algn="ctr"/>
            <a:r>
              <a:rPr lang="es-CO" sz="3600" b="1" dirty="0" smtClean="0">
                <a:solidFill>
                  <a:srgbClr val="FFFF00"/>
                </a:solidFill>
              </a:rPr>
              <a:t>Quantum </a:t>
            </a:r>
            <a:r>
              <a:rPr lang="es-CO" sz="3600" b="1" dirty="0" err="1">
                <a:solidFill>
                  <a:srgbClr val="FFFF00"/>
                </a:solidFill>
              </a:rPr>
              <a:t>N</a:t>
            </a:r>
            <a:r>
              <a:rPr lang="es-CO" sz="3600" b="1" dirty="0" err="1" smtClean="0">
                <a:solidFill>
                  <a:srgbClr val="FFFF00"/>
                </a:solidFill>
              </a:rPr>
              <a:t>umbers</a:t>
            </a:r>
            <a:r>
              <a:rPr lang="es-CO" sz="3600" b="1" dirty="0" smtClean="0">
                <a:solidFill>
                  <a:srgbClr val="FFFF00"/>
                </a:solidFill>
              </a:rPr>
              <a:t> in </a:t>
            </a:r>
            <a:r>
              <a:rPr lang="es-CO" sz="3600" b="1" dirty="0" err="1" smtClean="0">
                <a:solidFill>
                  <a:srgbClr val="FFFF00"/>
                </a:solidFill>
              </a:rPr>
              <a:t>the</a:t>
            </a:r>
            <a:r>
              <a:rPr lang="es-CO" sz="3600" b="1" dirty="0" smtClean="0">
                <a:solidFill>
                  <a:srgbClr val="FFFF00"/>
                </a:solidFill>
              </a:rPr>
              <a:t> </a:t>
            </a:r>
            <a:r>
              <a:rPr lang="es-CO" sz="3600" b="1" dirty="0" err="1">
                <a:solidFill>
                  <a:srgbClr val="FFFF00"/>
                </a:solidFill>
              </a:rPr>
              <a:t>P</a:t>
            </a:r>
            <a:r>
              <a:rPr lang="es-CO" sz="3600" b="1" dirty="0" err="1" smtClean="0">
                <a:solidFill>
                  <a:srgbClr val="FFFF00"/>
                </a:solidFill>
              </a:rPr>
              <a:t>eriodic</a:t>
            </a:r>
            <a:r>
              <a:rPr lang="es-CO" sz="3600" b="1" dirty="0" smtClean="0">
                <a:solidFill>
                  <a:srgbClr val="FFFF00"/>
                </a:solidFill>
              </a:rPr>
              <a:t> </a:t>
            </a:r>
            <a:r>
              <a:rPr lang="es-CO" sz="3600" b="1" dirty="0" err="1">
                <a:solidFill>
                  <a:srgbClr val="FFFF00"/>
                </a:solidFill>
              </a:rPr>
              <a:t>T</a:t>
            </a:r>
            <a:r>
              <a:rPr lang="es-CO" sz="3600" b="1" dirty="0" err="1" smtClean="0">
                <a:solidFill>
                  <a:srgbClr val="FFFF00"/>
                </a:solidFill>
              </a:rPr>
              <a:t>able</a:t>
            </a:r>
            <a:endParaRPr lang="es-CO" sz="3600" b="1" dirty="0">
              <a:solidFill>
                <a:srgbClr val="FFFF00"/>
              </a:solidFill>
            </a:endParaRPr>
          </a:p>
        </p:txBody>
      </p:sp>
    </p:spTree>
    <p:extLst>
      <p:ext uri="{BB962C8B-B14F-4D97-AF65-F5344CB8AC3E}">
        <p14:creationId xmlns:p14="http://schemas.microsoft.com/office/powerpoint/2010/main" val="17959853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ie de página 3"/>
          <p:cNvSpPr>
            <a:spLocks noGrp="1"/>
          </p:cNvSpPr>
          <p:nvPr>
            <p:ph type="ftr" sz="quarter" idx="11"/>
          </p:nvPr>
        </p:nvSpPr>
        <p:spPr/>
        <p:txBody>
          <a:bodyPr/>
          <a:lstStyle/>
          <a:p>
            <a:r>
              <a:rPr lang="es-CO" smtClean="0"/>
              <a:t>www.naturalbornscientist.com</a:t>
            </a:r>
            <a:endParaRPr lang="es-CO"/>
          </a:p>
        </p:txBody>
      </p:sp>
      <p:pic>
        <p:nvPicPr>
          <p:cNvPr id="5" name="Imagen 4"/>
          <p:cNvPicPr>
            <a:picLocks noChangeAspect="1"/>
          </p:cNvPicPr>
          <p:nvPr/>
        </p:nvPicPr>
        <p:blipFill>
          <a:blip r:embed="rId2"/>
          <a:stretch>
            <a:fillRect/>
          </a:stretch>
        </p:blipFill>
        <p:spPr>
          <a:xfrm>
            <a:off x="1047138" y="2049649"/>
            <a:ext cx="10097723" cy="3655474"/>
          </a:xfrm>
          <a:prstGeom prst="rect">
            <a:avLst/>
          </a:prstGeom>
        </p:spPr>
      </p:pic>
    </p:spTree>
    <p:extLst>
      <p:ext uri="{BB962C8B-B14F-4D97-AF65-F5344CB8AC3E}">
        <p14:creationId xmlns:p14="http://schemas.microsoft.com/office/powerpoint/2010/main" val="37121923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ie de página 1"/>
          <p:cNvSpPr>
            <a:spLocks noGrp="1"/>
          </p:cNvSpPr>
          <p:nvPr>
            <p:ph type="ftr" sz="quarter" idx="11"/>
          </p:nvPr>
        </p:nvSpPr>
        <p:spPr/>
        <p:txBody>
          <a:bodyPr/>
          <a:lstStyle/>
          <a:p>
            <a:r>
              <a:rPr lang="es-CO" smtClean="0"/>
              <a:t>www.naturalbornscientist.com</a:t>
            </a:r>
            <a:endParaRPr lang="es-CO"/>
          </a:p>
        </p:txBody>
      </p:sp>
      <p:pic>
        <p:nvPicPr>
          <p:cNvPr id="3" name="Imagen 2"/>
          <p:cNvPicPr>
            <a:picLocks noChangeAspect="1"/>
          </p:cNvPicPr>
          <p:nvPr/>
        </p:nvPicPr>
        <p:blipFill>
          <a:blip r:embed="rId2"/>
          <a:stretch>
            <a:fillRect/>
          </a:stretch>
        </p:blipFill>
        <p:spPr>
          <a:xfrm>
            <a:off x="736423" y="1500554"/>
            <a:ext cx="10719154" cy="4147404"/>
          </a:xfrm>
          <a:prstGeom prst="rect">
            <a:avLst/>
          </a:prstGeom>
        </p:spPr>
      </p:pic>
    </p:spTree>
    <p:extLst>
      <p:ext uri="{BB962C8B-B14F-4D97-AF65-F5344CB8AC3E}">
        <p14:creationId xmlns:p14="http://schemas.microsoft.com/office/powerpoint/2010/main" val="21286236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xfrm>
            <a:off x="838200" y="810602"/>
            <a:ext cx="10515600" cy="1325563"/>
          </a:xfrm>
        </p:spPr>
        <p:txBody>
          <a:bodyPr/>
          <a:lstStyle/>
          <a:p>
            <a:r>
              <a:rPr lang="es-CO" b="1" dirty="0" err="1" smtClean="0">
                <a:solidFill>
                  <a:srgbClr val="FFFF00"/>
                </a:solidFill>
              </a:rPr>
              <a:t>The</a:t>
            </a:r>
            <a:r>
              <a:rPr lang="es-CO" b="1" dirty="0" smtClean="0">
                <a:solidFill>
                  <a:srgbClr val="FFFF00"/>
                </a:solidFill>
              </a:rPr>
              <a:t> </a:t>
            </a:r>
            <a:r>
              <a:rPr lang="es-CO" b="1" dirty="0" err="1" smtClean="0">
                <a:solidFill>
                  <a:srgbClr val="FFFF00"/>
                </a:solidFill>
              </a:rPr>
              <a:t>electron</a:t>
            </a:r>
            <a:r>
              <a:rPr lang="es-CO" b="1" dirty="0" smtClean="0">
                <a:solidFill>
                  <a:srgbClr val="FFFF00"/>
                </a:solidFill>
              </a:rPr>
              <a:t> </a:t>
            </a:r>
            <a:r>
              <a:rPr lang="es-CO" b="1" dirty="0" err="1" smtClean="0">
                <a:solidFill>
                  <a:srgbClr val="FFFF00"/>
                </a:solidFill>
              </a:rPr>
              <a:t>configuration</a:t>
            </a:r>
            <a:r>
              <a:rPr lang="es-CO" b="1" dirty="0" smtClean="0">
                <a:solidFill>
                  <a:srgbClr val="FFFF00"/>
                </a:solidFill>
              </a:rPr>
              <a:t> </a:t>
            </a:r>
            <a:r>
              <a:rPr lang="es-CO" b="1" dirty="0" err="1" smtClean="0">
                <a:solidFill>
                  <a:srgbClr val="FFFF00"/>
                </a:solidFill>
              </a:rPr>
              <a:t>is</a:t>
            </a:r>
            <a:r>
              <a:rPr lang="es-CO" b="1" dirty="0" smtClean="0">
                <a:solidFill>
                  <a:srgbClr val="FFFF00"/>
                </a:solidFill>
              </a:rPr>
              <a:t> </a:t>
            </a:r>
            <a:r>
              <a:rPr lang="es-CO" b="1" dirty="0" err="1" smtClean="0">
                <a:solidFill>
                  <a:srgbClr val="FFFF00"/>
                </a:solidFill>
              </a:rPr>
              <a:t>given</a:t>
            </a:r>
            <a:r>
              <a:rPr lang="es-CO" b="1" dirty="0" smtClean="0">
                <a:solidFill>
                  <a:srgbClr val="FFFF00"/>
                </a:solidFill>
              </a:rPr>
              <a:t> </a:t>
            </a:r>
            <a:r>
              <a:rPr lang="es-CO" b="1" dirty="0" err="1" smtClean="0">
                <a:solidFill>
                  <a:srgbClr val="FFFF00"/>
                </a:solidFill>
              </a:rPr>
              <a:t>by</a:t>
            </a:r>
            <a:r>
              <a:rPr lang="es-CO" b="1" dirty="0" smtClean="0">
                <a:solidFill>
                  <a:srgbClr val="FFFF00"/>
                </a:solidFill>
              </a:rPr>
              <a:t> </a:t>
            </a:r>
            <a:r>
              <a:rPr lang="es-CO" b="1" dirty="0" err="1" smtClean="0">
                <a:solidFill>
                  <a:srgbClr val="FFFF00"/>
                </a:solidFill>
              </a:rPr>
              <a:t>the</a:t>
            </a:r>
            <a:r>
              <a:rPr lang="es-CO" b="1" dirty="0" smtClean="0">
                <a:solidFill>
                  <a:srgbClr val="FFFF00"/>
                </a:solidFill>
              </a:rPr>
              <a:t> </a:t>
            </a:r>
            <a:r>
              <a:rPr lang="es-CO" b="1" dirty="0" err="1" smtClean="0">
                <a:solidFill>
                  <a:srgbClr val="FFFF00"/>
                </a:solidFill>
              </a:rPr>
              <a:t>following</a:t>
            </a:r>
            <a:r>
              <a:rPr lang="es-CO" b="1" dirty="0" smtClean="0">
                <a:solidFill>
                  <a:srgbClr val="FFFF00"/>
                </a:solidFill>
              </a:rPr>
              <a:t> rules:</a:t>
            </a:r>
            <a:endParaRPr lang="es-CO" b="1" dirty="0">
              <a:solidFill>
                <a:srgbClr val="FFFF00"/>
              </a:solidFill>
            </a:endParaRPr>
          </a:p>
        </p:txBody>
      </p:sp>
      <p:sp>
        <p:nvSpPr>
          <p:cNvPr id="6" name="Marcador de contenido 5"/>
          <p:cNvSpPr>
            <a:spLocks noGrp="1"/>
          </p:cNvSpPr>
          <p:nvPr>
            <p:ph idx="1"/>
          </p:nvPr>
        </p:nvSpPr>
        <p:spPr>
          <a:xfrm>
            <a:off x="838200" y="2524259"/>
            <a:ext cx="10515600" cy="3652703"/>
          </a:xfrm>
        </p:spPr>
        <p:txBody>
          <a:bodyPr>
            <a:normAutofit/>
          </a:bodyPr>
          <a:lstStyle/>
          <a:p>
            <a:pPr marL="0" indent="0" algn="ctr">
              <a:buNone/>
            </a:pPr>
            <a:r>
              <a:rPr lang="en-US" sz="3600" b="1" dirty="0" err="1" smtClean="0">
                <a:solidFill>
                  <a:srgbClr val="FFFF00"/>
                </a:solidFill>
              </a:rPr>
              <a:t>Aufbau</a:t>
            </a:r>
            <a:r>
              <a:rPr lang="en-US" sz="3600" b="1" dirty="0" smtClean="0">
                <a:solidFill>
                  <a:srgbClr val="FFFF00"/>
                </a:solidFill>
              </a:rPr>
              <a:t> Principle</a:t>
            </a:r>
          </a:p>
          <a:p>
            <a:pPr marL="0" indent="0">
              <a:buNone/>
            </a:pPr>
            <a:r>
              <a:rPr lang="en-US" sz="3200" dirty="0" err="1" smtClean="0"/>
              <a:t>Aufbau</a:t>
            </a:r>
            <a:r>
              <a:rPr lang="en-US" sz="3200" dirty="0" smtClean="0"/>
              <a:t> </a:t>
            </a:r>
            <a:r>
              <a:rPr lang="en-US" sz="3200" dirty="0"/>
              <a:t>comes from the German word "</a:t>
            </a:r>
            <a:r>
              <a:rPr lang="en-US" sz="3200" dirty="0" err="1"/>
              <a:t>Aufbauen</a:t>
            </a:r>
            <a:r>
              <a:rPr lang="en-US" sz="3200" dirty="0"/>
              <a:t>" which means "to build". In essence when writing electron configurations we are building up electron orbitals as we proceed from atom to atom. As we write the electron configuration for an atom, we will fill the orbitals in order of increasing atomic number.</a:t>
            </a:r>
            <a:endParaRPr lang="es-CO" sz="3200" dirty="0"/>
          </a:p>
        </p:txBody>
      </p:sp>
      <p:sp>
        <p:nvSpPr>
          <p:cNvPr id="2" name="Marcador de pie de página 1"/>
          <p:cNvSpPr>
            <a:spLocks noGrp="1"/>
          </p:cNvSpPr>
          <p:nvPr>
            <p:ph type="ftr" sz="quarter" idx="11"/>
          </p:nvPr>
        </p:nvSpPr>
        <p:spPr/>
        <p:txBody>
          <a:bodyPr/>
          <a:lstStyle/>
          <a:p>
            <a:r>
              <a:rPr lang="es-CO" smtClean="0"/>
              <a:t>www.naturalbornscientist.com</a:t>
            </a:r>
            <a:endParaRPr lang="es-CO"/>
          </a:p>
        </p:txBody>
      </p:sp>
    </p:spTree>
    <p:extLst>
      <p:ext uri="{BB962C8B-B14F-4D97-AF65-F5344CB8AC3E}">
        <p14:creationId xmlns:p14="http://schemas.microsoft.com/office/powerpoint/2010/main" val="10933703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pPr marL="0" lvl="0" indent="0" algn="ctr">
              <a:buNone/>
            </a:pPr>
            <a:r>
              <a:rPr lang="en-US" sz="3600" b="1" dirty="0" smtClean="0">
                <a:solidFill>
                  <a:srgbClr val="FFFF00"/>
                </a:solidFill>
              </a:rPr>
              <a:t>Pauli Exclusion Principle</a:t>
            </a:r>
            <a:endParaRPr lang="en-US" sz="3600" b="1" dirty="0">
              <a:solidFill>
                <a:srgbClr val="FFFF00"/>
              </a:solidFill>
            </a:endParaRPr>
          </a:p>
          <a:p>
            <a:pPr marL="0" lvl="0" indent="0">
              <a:buNone/>
            </a:pPr>
            <a:r>
              <a:rPr lang="en-US" sz="3200" dirty="0" smtClean="0"/>
              <a:t>In </a:t>
            </a:r>
            <a:r>
              <a:rPr lang="en-US" sz="3200" dirty="0"/>
              <a:t>an atom, no two electrons can have the same four electronic quantum numbers. We are aware that in one orbital a maximum of two electrons can be found and the two electrons must have opposing spins. That means one would spin up (+1/2) and the other would spin down (-1/2).</a:t>
            </a:r>
            <a:endParaRPr lang="es-CO" sz="3200" dirty="0"/>
          </a:p>
          <a:p>
            <a:pPr marL="0" indent="0">
              <a:buNone/>
            </a:pPr>
            <a:endParaRPr lang="es-CO" dirty="0"/>
          </a:p>
        </p:txBody>
      </p:sp>
      <p:sp>
        <p:nvSpPr>
          <p:cNvPr id="4" name="Marcador de pie de página 3"/>
          <p:cNvSpPr>
            <a:spLocks noGrp="1"/>
          </p:cNvSpPr>
          <p:nvPr>
            <p:ph type="ftr" sz="quarter" idx="11"/>
          </p:nvPr>
        </p:nvSpPr>
        <p:spPr/>
        <p:txBody>
          <a:bodyPr/>
          <a:lstStyle/>
          <a:p>
            <a:r>
              <a:rPr lang="es-CO" smtClean="0"/>
              <a:t>www.naturalbornscientist.com</a:t>
            </a:r>
            <a:endParaRPr lang="es-CO"/>
          </a:p>
        </p:txBody>
      </p:sp>
    </p:spTree>
    <p:extLst>
      <p:ext uri="{BB962C8B-B14F-4D97-AF65-F5344CB8AC3E}">
        <p14:creationId xmlns:p14="http://schemas.microsoft.com/office/powerpoint/2010/main" val="28806033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pPr marL="0" lvl="0" indent="0" algn="ctr">
              <a:buNone/>
            </a:pPr>
            <a:r>
              <a:rPr lang="en-US" sz="3600" b="1" dirty="0" err="1" smtClean="0">
                <a:solidFill>
                  <a:srgbClr val="FFFF00"/>
                </a:solidFill>
              </a:rPr>
              <a:t>Hund's</a:t>
            </a:r>
            <a:r>
              <a:rPr lang="en-US" sz="3600" b="1" dirty="0" smtClean="0">
                <a:solidFill>
                  <a:srgbClr val="FFFF00"/>
                </a:solidFill>
              </a:rPr>
              <a:t> rule</a:t>
            </a:r>
            <a:endParaRPr lang="en-US" sz="3600" dirty="0" smtClean="0">
              <a:solidFill>
                <a:srgbClr val="FFFF00"/>
              </a:solidFill>
            </a:endParaRPr>
          </a:p>
          <a:p>
            <a:pPr marL="0" lvl="0" indent="0">
              <a:buNone/>
            </a:pPr>
            <a:r>
              <a:rPr lang="en-US" sz="3200" dirty="0" smtClean="0"/>
              <a:t>Every </a:t>
            </a:r>
            <a:r>
              <a:rPr lang="en-US" sz="3200" dirty="0"/>
              <a:t>orbital in a sublevel is singly occupied before any orbital is doubly occupied.  All of the electrons in singly occupied orbitals have the same spin (to maximize total spin).  When assigning electrons to orbitals, an electron first seeks to fill all the orbitals with similar energy </a:t>
            </a:r>
            <a:r>
              <a:rPr lang="en-US" sz="3200" dirty="0" smtClean="0"/>
              <a:t>before </a:t>
            </a:r>
            <a:r>
              <a:rPr lang="en-US" sz="3200" dirty="0"/>
              <a:t>pairing with another electron in a half-filled orbital.</a:t>
            </a:r>
            <a:endParaRPr lang="es-CO" sz="3200" dirty="0"/>
          </a:p>
          <a:p>
            <a:pPr marL="0" indent="0">
              <a:buNone/>
            </a:pPr>
            <a:endParaRPr lang="es-CO" dirty="0"/>
          </a:p>
        </p:txBody>
      </p:sp>
      <p:sp>
        <p:nvSpPr>
          <p:cNvPr id="4" name="Marcador de pie de página 3"/>
          <p:cNvSpPr>
            <a:spLocks noGrp="1"/>
          </p:cNvSpPr>
          <p:nvPr>
            <p:ph type="ftr" sz="quarter" idx="11"/>
          </p:nvPr>
        </p:nvSpPr>
        <p:spPr/>
        <p:txBody>
          <a:bodyPr/>
          <a:lstStyle/>
          <a:p>
            <a:r>
              <a:rPr lang="es-CO" dirty="0" smtClean="0"/>
              <a:t>www.naturalbornscientist.com</a:t>
            </a:r>
            <a:endParaRPr lang="es-CO" dirty="0"/>
          </a:p>
        </p:txBody>
      </p:sp>
    </p:spTree>
    <p:extLst>
      <p:ext uri="{BB962C8B-B14F-4D97-AF65-F5344CB8AC3E}">
        <p14:creationId xmlns:p14="http://schemas.microsoft.com/office/powerpoint/2010/main" val="3146267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n-US" b="1" dirty="0">
                <a:solidFill>
                  <a:srgbClr val="FFFF00"/>
                </a:solidFill>
              </a:rPr>
              <a:t>There are three ways of writing the electron configuration:</a:t>
            </a:r>
            <a:r>
              <a:rPr lang="es-CO" dirty="0"/>
              <a:t/>
            </a:r>
            <a:br>
              <a:rPr lang="es-CO" dirty="0"/>
            </a:br>
            <a:endParaRPr lang="es-CO" dirty="0"/>
          </a:p>
        </p:txBody>
      </p:sp>
      <p:sp>
        <p:nvSpPr>
          <p:cNvPr id="3" name="Marcador de contenido 2"/>
          <p:cNvSpPr>
            <a:spLocks noGrp="1"/>
          </p:cNvSpPr>
          <p:nvPr>
            <p:ph idx="1"/>
          </p:nvPr>
        </p:nvSpPr>
        <p:spPr>
          <a:xfrm>
            <a:off x="838200" y="1690688"/>
            <a:ext cx="3686908" cy="4486275"/>
          </a:xfrm>
        </p:spPr>
        <p:txBody>
          <a:bodyPr>
            <a:normAutofit fontScale="85000" lnSpcReduction="10000"/>
          </a:bodyPr>
          <a:lstStyle/>
          <a:p>
            <a:pPr marL="0" lvl="0" indent="0">
              <a:buNone/>
            </a:pPr>
            <a:r>
              <a:rPr lang="en-US" b="1" dirty="0">
                <a:solidFill>
                  <a:srgbClr val="FFFF00"/>
                </a:solidFill>
              </a:rPr>
              <a:t>Orbital diagrams</a:t>
            </a:r>
            <a:r>
              <a:rPr lang="en-US" b="1" dirty="0" smtClean="0">
                <a:solidFill>
                  <a:srgbClr val="FFFF00"/>
                </a:solidFill>
              </a:rPr>
              <a:t>:</a:t>
            </a:r>
          </a:p>
          <a:p>
            <a:pPr marL="0" lvl="0" indent="0">
              <a:buNone/>
            </a:pPr>
            <a:r>
              <a:rPr lang="en-US" b="1" dirty="0" smtClean="0">
                <a:solidFill>
                  <a:srgbClr val="FFFF00"/>
                </a:solidFill>
              </a:rPr>
              <a:t> </a:t>
            </a:r>
          </a:p>
          <a:p>
            <a:pPr marL="0" lvl="0" indent="0">
              <a:buNone/>
            </a:pPr>
            <a:r>
              <a:rPr lang="en-US" dirty="0" smtClean="0"/>
              <a:t>According </a:t>
            </a:r>
            <a:r>
              <a:rPr lang="en-US" dirty="0"/>
              <a:t>to the </a:t>
            </a:r>
            <a:r>
              <a:rPr lang="en-US" dirty="0" err="1"/>
              <a:t>Aufbau</a:t>
            </a:r>
            <a:r>
              <a:rPr lang="en-US" dirty="0"/>
              <a:t> </a:t>
            </a:r>
            <a:r>
              <a:rPr lang="en-US" dirty="0" smtClean="0"/>
              <a:t>and </a:t>
            </a:r>
            <a:r>
              <a:rPr lang="en-US" dirty="0" err="1" smtClean="0"/>
              <a:t>Hund’s</a:t>
            </a:r>
            <a:r>
              <a:rPr lang="en-US" dirty="0"/>
              <a:t> </a:t>
            </a:r>
            <a:r>
              <a:rPr lang="en-US" dirty="0" smtClean="0"/>
              <a:t>rule</a:t>
            </a:r>
            <a:r>
              <a:rPr lang="en-US" dirty="0" smtClean="0"/>
              <a:t>, </a:t>
            </a:r>
            <a:r>
              <a:rPr lang="en-US" dirty="0"/>
              <a:t>each level will fill one electron at a time until all the orbitals are full</a:t>
            </a:r>
            <a:r>
              <a:rPr lang="en-US" dirty="0" smtClean="0"/>
              <a:t>.  In this diagram, you can also see the exclusion principle as you represent the electrons as vertical arrows pointing on opposite directions.</a:t>
            </a:r>
            <a:endParaRPr lang="es-CO" dirty="0"/>
          </a:p>
        </p:txBody>
      </p:sp>
      <p:sp>
        <p:nvSpPr>
          <p:cNvPr id="4" name="Marcador de pie de página 3"/>
          <p:cNvSpPr>
            <a:spLocks noGrp="1"/>
          </p:cNvSpPr>
          <p:nvPr>
            <p:ph type="ftr" sz="quarter" idx="11"/>
          </p:nvPr>
        </p:nvSpPr>
        <p:spPr/>
        <p:txBody>
          <a:bodyPr/>
          <a:lstStyle/>
          <a:p>
            <a:r>
              <a:rPr lang="es-CO" smtClean="0"/>
              <a:t>www.naturalbornscientist.com</a:t>
            </a:r>
            <a:endParaRPr lang="es-CO"/>
          </a:p>
        </p:txBody>
      </p:sp>
      <p:pic>
        <p:nvPicPr>
          <p:cNvPr id="5" name="Imagen 4" descr="http://d75822.medialib.glogster.com/media/f4/f4b3d054fbc306843bb8c3be7fa3e8bd6bbae0750341d4562a864c2fcafbd7ba/aufbau-diagram.gif"/>
          <p:cNvPicPr/>
          <p:nvPr/>
        </p:nvPicPr>
        <p:blipFill>
          <a:blip r:embed="rId2">
            <a:extLst>
              <a:ext uri="{28A0092B-C50C-407E-A947-70E740481C1C}">
                <a14:useLocalDpi xmlns:a14="http://schemas.microsoft.com/office/drawing/2010/main" val="0"/>
              </a:ext>
            </a:extLst>
          </a:blip>
          <a:srcRect/>
          <a:stretch>
            <a:fillRect/>
          </a:stretch>
        </p:blipFill>
        <p:spPr bwMode="auto">
          <a:xfrm>
            <a:off x="4907329" y="1870075"/>
            <a:ext cx="5877902" cy="3499094"/>
          </a:xfrm>
          <a:prstGeom prst="rect">
            <a:avLst/>
          </a:prstGeom>
          <a:noFill/>
          <a:ln>
            <a:noFill/>
          </a:ln>
        </p:spPr>
      </p:pic>
    </p:spTree>
    <p:extLst>
      <p:ext uri="{BB962C8B-B14F-4D97-AF65-F5344CB8AC3E}">
        <p14:creationId xmlns:p14="http://schemas.microsoft.com/office/powerpoint/2010/main" val="477985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TotalTime>
  <Words>417</Words>
  <Application>Microsoft Office PowerPoint</Application>
  <PresentationFormat>Panorámica</PresentationFormat>
  <Paragraphs>40</Paragraphs>
  <Slides>12</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12</vt:i4>
      </vt:variant>
    </vt:vector>
  </HeadingPairs>
  <TitlesOfParts>
    <vt:vector size="16" baseType="lpstr">
      <vt:lpstr>Arial</vt:lpstr>
      <vt:lpstr>Calibri</vt:lpstr>
      <vt:lpstr>Century Gothic</vt:lpstr>
      <vt:lpstr>Tema de Office</vt:lpstr>
      <vt:lpstr>Electron Configuration</vt:lpstr>
      <vt:lpstr>Remember the quantum numbers?</vt:lpstr>
      <vt:lpstr>Presentación de PowerPoint</vt:lpstr>
      <vt:lpstr>Presentación de PowerPoint</vt:lpstr>
      <vt:lpstr>Presentación de PowerPoint</vt:lpstr>
      <vt:lpstr>The electron configuration is given by the following rules:</vt:lpstr>
      <vt:lpstr>Presentación de PowerPoint</vt:lpstr>
      <vt:lpstr>Presentación de PowerPoint</vt:lpstr>
      <vt:lpstr>There are three ways of writing the electron configuration: </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Electron Configuration</dc:title>
  <dc:creator>Usuario</dc:creator>
  <cp:lastModifiedBy>Usuario</cp:lastModifiedBy>
  <cp:revision>14</cp:revision>
  <dcterms:created xsi:type="dcterms:W3CDTF">2015-02-12T22:02:05Z</dcterms:created>
  <dcterms:modified xsi:type="dcterms:W3CDTF">2015-02-23T12:17:52Z</dcterms:modified>
</cp:coreProperties>
</file>