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-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28/02/16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28/02/16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28/02/16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28/02/16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28/02/16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28/02/16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28/02/16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28/02/16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28/02/16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28/02/16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28/02/16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28/02/16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Periodic Properties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err="1" smtClean="0"/>
              <a:t>Mendelieev</a:t>
            </a:r>
            <a:r>
              <a:rPr lang="en-US" dirty="0" smtClean="0"/>
              <a:t>, </a:t>
            </a:r>
            <a:r>
              <a:rPr lang="en-US" dirty="0" err="1" smtClean="0"/>
              <a:t>Lothar</a:t>
            </a:r>
            <a:r>
              <a:rPr lang="en-US" dirty="0" smtClean="0"/>
              <a:t> Mayer and others noticed…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67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importance of the Atomic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atomic number </a:t>
            </a:r>
            <a:r>
              <a:rPr lang="en-US" dirty="0" smtClean="0"/>
              <a:t>is given by the </a:t>
            </a:r>
            <a:r>
              <a:rPr lang="en-US" b="1" dirty="0" smtClean="0"/>
              <a:t>amount of protons </a:t>
            </a:r>
            <a:r>
              <a:rPr lang="en-US" dirty="0" smtClean="0"/>
              <a:t>within an atom. At the same time, we can say that it stands for the </a:t>
            </a:r>
            <a:r>
              <a:rPr lang="en-US" b="1" dirty="0" smtClean="0"/>
              <a:t>number of electrons </a:t>
            </a:r>
            <a:r>
              <a:rPr lang="en-US" dirty="0" smtClean="0"/>
              <a:t>as well.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This number is going to determine different properties for the </a:t>
            </a:r>
            <a:r>
              <a:rPr lang="en-US" dirty="0" smtClean="0"/>
              <a:t>atom, because protons and electrons have opposite </a:t>
            </a:r>
            <a:r>
              <a:rPr lang="en-US" b="1" dirty="0" smtClean="0"/>
              <a:t>electric charges</a:t>
            </a:r>
            <a:r>
              <a:rPr lang="en-US" dirty="0" smtClean="0"/>
              <a:t>, and electrons are organized in </a:t>
            </a:r>
            <a:r>
              <a:rPr lang="en-US" b="1" dirty="0" smtClean="0"/>
              <a:t>energy levels </a:t>
            </a:r>
            <a:r>
              <a:rPr lang="en-US" dirty="0" smtClean="0"/>
              <a:t>and </a:t>
            </a:r>
            <a:r>
              <a:rPr lang="en-US" b="1" dirty="0" smtClean="0"/>
              <a:t>shells</a:t>
            </a:r>
            <a:r>
              <a:rPr lang="en-US" dirty="0" smtClean="0"/>
              <a:t> (orbitals)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688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periodic properties change towards the periodic table.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613" y="1603604"/>
            <a:ext cx="7064448" cy="473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59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Metallic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Includes the ability of </a:t>
            </a:r>
            <a:r>
              <a:rPr lang="en-US" b="1" dirty="0" smtClean="0"/>
              <a:t>losing electrons</a:t>
            </a:r>
            <a:r>
              <a:rPr lang="en-US" dirty="0" smtClean="0"/>
              <a:t>.  The plasticity of their valence electrons gives them their characteristics: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High melting points and densities.</a:t>
            </a:r>
          </a:p>
          <a:p>
            <a:r>
              <a:rPr lang="en-US" dirty="0" smtClean="0"/>
              <a:t>Large atomic radii.</a:t>
            </a:r>
          </a:p>
          <a:p>
            <a:r>
              <a:rPr lang="en-US" dirty="0" smtClean="0"/>
              <a:t>Low ionization energy and electronegativity.</a:t>
            </a:r>
          </a:p>
          <a:p>
            <a:r>
              <a:rPr lang="en-US" dirty="0" smtClean="0"/>
              <a:t>Malleable and ductile.</a:t>
            </a:r>
          </a:p>
          <a:p>
            <a:r>
              <a:rPr lang="en-US" dirty="0" smtClean="0"/>
              <a:t>Energy conductors.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decreases from left to right and increases from top to bottom.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84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Non-metallic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High ionization energies and electronegativity.</a:t>
            </a:r>
          </a:p>
          <a:p>
            <a:r>
              <a:rPr lang="en-US" dirty="0" smtClean="0"/>
              <a:t>Poor energy conductors.</a:t>
            </a:r>
          </a:p>
          <a:p>
            <a:r>
              <a:rPr lang="en-US" dirty="0" smtClean="0"/>
              <a:t>Gain electrons easily.</a:t>
            </a:r>
          </a:p>
          <a:p>
            <a:r>
              <a:rPr lang="en-US" dirty="0" smtClean="0"/>
              <a:t>Brittle solids.</a:t>
            </a:r>
          </a:p>
          <a:p>
            <a:r>
              <a:rPr lang="en-US" dirty="0" smtClean="0"/>
              <a:t>Little or no luster.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5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 </a:t>
            </a:r>
            <a:r>
              <a:rPr lang="en-US" dirty="0"/>
              <a:t>A</a:t>
            </a:r>
            <a:r>
              <a:rPr lang="en-US" dirty="0" smtClean="0"/>
              <a:t>ffinity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 the tendency of an atom of a certain element to catch electrons.</a:t>
            </a:r>
          </a:p>
          <a:p>
            <a:pPr marL="0" indent="0">
              <a:buNone/>
            </a:pPr>
            <a:r>
              <a:rPr lang="en-US" dirty="0" smtClean="0"/>
              <a:t>Non-metals are usually electron </a:t>
            </a:r>
            <a:r>
              <a:rPr lang="en-US" b="1" dirty="0" smtClean="0"/>
              <a:t>acceptors</a:t>
            </a:r>
            <a:r>
              <a:rPr lang="en-US" dirty="0" smtClean="0"/>
              <a:t> or </a:t>
            </a:r>
            <a:r>
              <a:rPr lang="en-US" b="1" dirty="0" smtClean="0"/>
              <a:t>electronegative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Metals are </a:t>
            </a:r>
            <a:r>
              <a:rPr lang="en-US" b="1" dirty="0" smtClean="0"/>
              <a:t>givers</a:t>
            </a:r>
            <a:r>
              <a:rPr lang="en-US" dirty="0" smtClean="0"/>
              <a:t> or </a:t>
            </a:r>
            <a:r>
              <a:rPr lang="en-US" b="1" dirty="0" smtClean="0"/>
              <a:t>electropositive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Electronegativity </a:t>
            </a:r>
            <a:r>
              <a:rPr lang="en-US" b="1" dirty="0" smtClean="0"/>
              <a:t>increases</a:t>
            </a:r>
            <a:r>
              <a:rPr lang="en-US" dirty="0" smtClean="0"/>
              <a:t> from </a:t>
            </a:r>
            <a:r>
              <a:rPr lang="en-US" b="1" dirty="0" smtClean="0"/>
              <a:t>left</a:t>
            </a:r>
            <a:r>
              <a:rPr lang="en-US" dirty="0" smtClean="0"/>
              <a:t> to </a:t>
            </a:r>
            <a:r>
              <a:rPr lang="en-US" b="1" dirty="0" smtClean="0"/>
              <a:t>right</a:t>
            </a:r>
            <a:r>
              <a:rPr lang="en-US" dirty="0" smtClean="0"/>
              <a:t> within a </a:t>
            </a:r>
            <a:r>
              <a:rPr lang="en-US" b="1" dirty="0" smtClean="0"/>
              <a:t>period</a:t>
            </a:r>
            <a:r>
              <a:rPr lang="en-US" dirty="0" smtClean="0"/>
              <a:t>, and from </a:t>
            </a:r>
            <a:r>
              <a:rPr lang="en-US" b="1" dirty="0" smtClean="0"/>
              <a:t>bottom</a:t>
            </a:r>
            <a:r>
              <a:rPr lang="en-US" dirty="0" smtClean="0"/>
              <a:t> to </a:t>
            </a:r>
            <a:r>
              <a:rPr lang="en-US" b="1" dirty="0" smtClean="0"/>
              <a:t>top</a:t>
            </a:r>
            <a:r>
              <a:rPr lang="en-US" dirty="0" smtClean="0"/>
              <a:t> within a </a:t>
            </a:r>
            <a:r>
              <a:rPr lang="en-US" b="1" dirty="0" smtClean="0"/>
              <a:t>group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13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Radius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3427"/>
            <a:ext cx="3569606" cy="43906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 the distance from the center of the nucleus to the most external electron.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Atomic radius </a:t>
            </a:r>
            <a:r>
              <a:rPr lang="en-US" b="1" dirty="0" smtClean="0"/>
              <a:t>decreases</a:t>
            </a:r>
            <a:r>
              <a:rPr lang="en-US" dirty="0" smtClean="0"/>
              <a:t> from </a:t>
            </a:r>
            <a:r>
              <a:rPr lang="en-US" b="1" dirty="0" smtClean="0"/>
              <a:t>left</a:t>
            </a:r>
            <a:r>
              <a:rPr lang="en-US" dirty="0" smtClean="0"/>
              <a:t> to </a:t>
            </a:r>
            <a:r>
              <a:rPr lang="en-US" b="1" dirty="0" smtClean="0"/>
              <a:t>right</a:t>
            </a:r>
            <a:r>
              <a:rPr lang="en-US" dirty="0" smtClean="0"/>
              <a:t> and </a:t>
            </a:r>
            <a:r>
              <a:rPr lang="en-US" b="1" dirty="0" smtClean="0"/>
              <a:t>increases</a:t>
            </a:r>
            <a:r>
              <a:rPr lang="en-US" dirty="0" smtClean="0"/>
              <a:t> from </a:t>
            </a:r>
            <a:r>
              <a:rPr lang="en-US" b="1" dirty="0" smtClean="0"/>
              <a:t>top</a:t>
            </a:r>
            <a:r>
              <a:rPr lang="en-US" dirty="0" smtClean="0"/>
              <a:t> to </a:t>
            </a:r>
            <a:r>
              <a:rPr lang="en-US" b="1" dirty="0" smtClean="0"/>
              <a:t>bottom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533" y="2096900"/>
            <a:ext cx="4863526" cy="375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88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Ionization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 the energy needed to </a:t>
            </a:r>
            <a:r>
              <a:rPr lang="en-US" b="1" dirty="0" smtClean="0"/>
              <a:t>remove</a:t>
            </a:r>
            <a:r>
              <a:rPr lang="en-US" dirty="0" smtClean="0"/>
              <a:t> an </a:t>
            </a:r>
            <a:r>
              <a:rPr lang="en-US" b="1" dirty="0" smtClean="0"/>
              <a:t>electron</a:t>
            </a:r>
            <a:r>
              <a:rPr lang="en-US" dirty="0" smtClean="0"/>
              <a:t> from an atom in a neutral gas state.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b="1" dirty="0" smtClean="0"/>
              <a:t>increases</a:t>
            </a:r>
            <a:r>
              <a:rPr lang="en-US" dirty="0" smtClean="0"/>
              <a:t> from </a:t>
            </a:r>
            <a:r>
              <a:rPr lang="en-US" b="1" dirty="0" smtClean="0"/>
              <a:t>bottom</a:t>
            </a:r>
            <a:r>
              <a:rPr lang="en-US" dirty="0" smtClean="0"/>
              <a:t> to </a:t>
            </a:r>
            <a:r>
              <a:rPr lang="en-US" b="1" dirty="0" smtClean="0"/>
              <a:t>top</a:t>
            </a:r>
            <a:r>
              <a:rPr lang="en-US" dirty="0" smtClean="0"/>
              <a:t> in a </a:t>
            </a:r>
            <a:r>
              <a:rPr lang="en-US" b="1" dirty="0" smtClean="0"/>
              <a:t>group</a:t>
            </a:r>
            <a:r>
              <a:rPr lang="en-US" dirty="0" smtClean="0"/>
              <a:t> and from </a:t>
            </a:r>
            <a:r>
              <a:rPr lang="en-US" b="1" dirty="0" smtClean="0"/>
              <a:t>left</a:t>
            </a:r>
            <a:r>
              <a:rPr lang="en-US" dirty="0" smtClean="0"/>
              <a:t> to </a:t>
            </a:r>
            <a:r>
              <a:rPr lang="en-US" b="1" dirty="0" smtClean="0"/>
              <a:t>right</a:t>
            </a:r>
            <a:r>
              <a:rPr lang="en-US" dirty="0" smtClean="0"/>
              <a:t> in a </a:t>
            </a:r>
            <a:r>
              <a:rPr lang="en-US" b="1" dirty="0" smtClean="0"/>
              <a:t>period</a:t>
            </a:r>
            <a:r>
              <a:rPr lang="en-US" dirty="0" smtClean="0"/>
              <a:t>, because, the most electrons, the most protons, so more attraction.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Metals</a:t>
            </a:r>
            <a:r>
              <a:rPr lang="en-US" dirty="0" smtClean="0"/>
              <a:t> tend to form </a:t>
            </a:r>
            <a:r>
              <a:rPr lang="en-US" b="1" dirty="0" smtClean="0"/>
              <a:t>positive</a:t>
            </a:r>
            <a:r>
              <a:rPr lang="en-US" dirty="0" smtClean="0"/>
              <a:t> ions or </a:t>
            </a:r>
            <a:r>
              <a:rPr lang="en-US" b="1" dirty="0" err="1" smtClean="0"/>
              <a:t>cations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Non-metals </a:t>
            </a:r>
            <a:r>
              <a:rPr lang="en-US" dirty="0" smtClean="0"/>
              <a:t>tend to form </a:t>
            </a:r>
            <a:r>
              <a:rPr lang="en-US" b="1" dirty="0" smtClean="0"/>
              <a:t>negative</a:t>
            </a:r>
            <a:r>
              <a:rPr lang="en-US" dirty="0" smtClean="0"/>
              <a:t> ions or </a:t>
            </a:r>
            <a:r>
              <a:rPr lang="en-US" b="1" dirty="0" smtClean="0"/>
              <a:t>anions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2437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84</TotalTime>
  <Words>327</Words>
  <Application>Microsoft Macintosh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Periodic Properties</vt:lpstr>
      <vt:lpstr>The importance of the Atomic Number</vt:lpstr>
      <vt:lpstr>The periodic properties change towards the periodic table.</vt:lpstr>
      <vt:lpstr>Metallic character</vt:lpstr>
      <vt:lpstr>Non-metallic character</vt:lpstr>
      <vt:lpstr>Electron Affinity</vt:lpstr>
      <vt:lpstr>Atomic Radius</vt:lpstr>
      <vt:lpstr>Ionization Energy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Periodic Properties</dc:title>
  <dc:creator>Microsoft Office User</dc:creator>
  <cp:lastModifiedBy>Microsoft Office User</cp:lastModifiedBy>
  <cp:revision>9</cp:revision>
  <dcterms:created xsi:type="dcterms:W3CDTF">2016-02-29T00:54:15Z</dcterms:created>
  <dcterms:modified xsi:type="dcterms:W3CDTF">2016-02-29T02:19:04Z</dcterms:modified>
</cp:coreProperties>
</file>