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EF1F2-CE07-4BD4-861C-C744262261ED}" type="datetimeFigureOut">
              <a:rPr lang="es-CO" smtClean="0"/>
              <a:t>06/04/2015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100A7-F403-4B52-BAC9-37E73D1B0FB7}" type="slidenum">
              <a:rPr lang="es-CO" smtClean="0"/>
              <a:t>‹Nº›</a:t>
            </a:fld>
            <a:endParaRPr lang="es-CO"/>
          </a:p>
        </p:txBody>
      </p:sp>
    </p:spTree>
    <p:extLst>
      <p:ext uri="{BB962C8B-B14F-4D97-AF65-F5344CB8AC3E}">
        <p14:creationId xmlns:p14="http://schemas.microsoft.com/office/powerpoint/2010/main" val="24319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43100A7-F403-4B52-BAC9-37E73D1B0FB7}" type="slidenum">
              <a:rPr lang="es-CO" smtClean="0"/>
              <a:t>1</a:t>
            </a:fld>
            <a:endParaRPr lang="es-CO"/>
          </a:p>
        </p:txBody>
      </p:sp>
    </p:spTree>
    <p:extLst>
      <p:ext uri="{BB962C8B-B14F-4D97-AF65-F5344CB8AC3E}">
        <p14:creationId xmlns:p14="http://schemas.microsoft.com/office/powerpoint/2010/main" val="353403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FA4085-2F72-4467-BA5E-44FCB37A5776}"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F3D04B0-03F7-4673-A1C8-A4CB1A846BEB}"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80B4D1-CFEF-444F-9974-A360547FD15C}"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5B7B99-224B-4BCC-B6DB-F3CBAEC0CE0E}" type="datetime1">
              <a:rPr lang="en-US" smtClean="0"/>
              <a:t>4/6/2015</a:t>
            </a:fld>
            <a:endParaRPr lang="en-US" dirty="0"/>
          </a:p>
        </p:txBody>
      </p:sp>
      <p:sp>
        <p:nvSpPr>
          <p:cNvPr id="6" name="Footer Placeholder 5"/>
          <p:cNvSpPr>
            <a:spLocks noGrp="1"/>
          </p:cNvSpPr>
          <p:nvPr>
            <p:ph type="ftr" sz="quarter" idx="11"/>
          </p:nvPr>
        </p:nvSpPr>
        <p:spPr/>
        <p:txBody>
          <a:bodyPr/>
          <a:lstStyle/>
          <a:p>
            <a:r>
              <a:rPr lang="en-US" smtClean="0"/>
              <a:t>www.naturalbornscientist.com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AA6768A-4956-4059-B385-159E7551D5B4}" type="datetime1">
              <a:rPr lang="en-US" smtClean="0"/>
              <a:t>4/6/2015</a:t>
            </a:fld>
            <a:endParaRPr lang="en-US" dirty="0"/>
          </a:p>
        </p:txBody>
      </p:sp>
      <p:sp>
        <p:nvSpPr>
          <p:cNvPr id="6" name="Footer Placeholder 5"/>
          <p:cNvSpPr>
            <a:spLocks noGrp="1"/>
          </p:cNvSpPr>
          <p:nvPr>
            <p:ph type="ftr" sz="quarter" idx="11"/>
          </p:nvPr>
        </p:nvSpPr>
        <p:spPr/>
        <p:txBody>
          <a:bodyPr/>
          <a:lstStyle/>
          <a:p>
            <a:r>
              <a:rPr lang="en-US" smtClean="0"/>
              <a:t>www.naturalbornscientist.com</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9FE8D41-AC7A-43B8-BD54-5AB339C7458A}" type="datetime1">
              <a:rPr lang="en-US" smtClean="0"/>
              <a:t>4/6/2015</a:t>
            </a:fld>
            <a:endParaRPr lang="en-US" dirty="0"/>
          </a:p>
        </p:txBody>
      </p:sp>
      <p:sp>
        <p:nvSpPr>
          <p:cNvPr id="6" name="Footer Placeholder 5"/>
          <p:cNvSpPr>
            <a:spLocks noGrp="1"/>
          </p:cNvSpPr>
          <p:nvPr>
            <p:ph type="ftr" sz="quarter" idx="11"/>
          </p:nvPr>
        </p:nvSpPr>
        <p:spPr/>
        <p:txBody>
          <a:bodyPr/>
          <a:lstStyle/>
          <a:p>
            <a:r>
              <a:rPr lang="en-US" smtClean="0"/>
              <a:t>www.naturalbornscientist.com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59557-BEF1-4CB8-9129-65837BCE51B0}"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27B771C-C317-4977-9AE0-CDF37F689689}"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F253EC-5843-45C5-B9D4-78E188ED6161}"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4FD3E1-CA02-43FD-8516-8B5ACE3F7D02}" type="datetime1">
              <a:rPr lang="en-US" smtClean="0"/>
              <a:t>4/6/2015</a:t>
            </a:fld>
            <a:endParaRPr lang="en-US" dirty="0"/>
          </a:p>
        </p:txBody>
      </p:sp>
      <p:sp>
        <p:nvSpPr>
          <p:cNvPr id="5" name="Footer Placeholder 4"/>
          <p:cNvSpPr>
            <a:spLocks noGrp="1"/>
          </p:cNvSpPr>
          <p:nvPr>
            <p:ph type="ftr" sz="quarter" idx="11"/>
          </p:nvPr>
        </p:nvSpPr>
        <p:spPr/>
        <p:txBody>
          <a:bodyPr/>
          <a:lstStyle/>
          <a:p>
            <a:r>
              <a:rPr lang="en-US" smtClean="0"/>
              <a:t>www.naturalbornscientist.com</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E1E0F18-4892-44E0-B098-5B59B09353FE}" type="datetime1">
              <a:rPr lang="en-US" smtClean="0"/>
              <a:t>4/6/2015</a:t>
            </a:fld>
            <a:endParaRPr lang="en-US" dirty="0"/>
          </a:p>
        </p:txBody>
      </p:sp>
      <p:sp>
        <p:nvSpPr>
          <p:cNvPr id="6" name="Footer Placeholder 5"/>
          <p:cNvSpPr>
            <a:spLocks noGrp="1"/>
          </p:cNvSpPr>
          <p:nvPr>
            <p:ph type="ftr" sz="quarter" idx="11"/>
          </p:nvPr>
        </p:nvSpPr>
        <p:spPr/>
        <p:txBody>
          <a:bodyPr/>
          <a:lstStyle/>
          <a:p>
            <a:r>
              <a:rPr lang="en-US" smtClean="0"/>
              <a:t>www.naturalbornscientist.com</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7D855-8C9B-4419-9E9B-3D27D884193F}" type="datetime1">
              <a:rPr lang="en-US" smtClean="0"/>
              <a:t>4/6/2015</a:t>
            </a:fld>
            <a:endParaRPr lang="en-US" dirty="0"/>
          </a:p>
        </p:txBody>
      </p:sp>
      <p:sp>
        <p:nvSpPr>
          <p:cNvPr id="8" name="Footer Placeholder 7"/>
          <p:cNvSpPr>
            <a:spLocks noGrp="1"/>
          </p:cNvSpPr>
          <p:nvPr>
            <p:ph type="ftr" sz="quarter" idx="11"/>
          </p:nvPr>
        </p:nvSpPr>
        <p:spPr/>
        <p:txBody>
          <a:bodyPr/>
          <a:lstStyle/>
          <a:p>
            <a:r>
              <a:rPr lang="en-US" smtClean="0"/>
              <a:t>www.naturalbornscientist.com</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CB054CB-086F-417B-BDA1-6B5272B2A644}" type="datetime1">
              <a:rPr lang="en-US" smtClean="0"/>
              <a:t>4/6/2015</a:t>
            </a:fld>
            <a:endParaRPr lang="en-US" dirty="0"/>
          </a:p>
        </p:txBody>
      </p:sp>
      <p:sp>
        <p:nvSpPr>
          <p:cNvPr id="4" name="Footer Placeholder 3"/>
          <p:cNvSpPr>
            <a:spLocks noGrp="1"/>
          </p:cNvSpPr>
          <p:nvPr>
            <p:ph type="ftr" sz="quarter" idx="11"/>
          </p:nvPr>
        </p:nvSpPr>
        <p:spPr/>
        <p:txBody>
          <a:bodyPr/>
          <a:lstStyle/>
          <a:p>
            <a:r>
              <a:rPr lang="en-US" smtClean="0"/>
              <a:t>www.naturalbornscientist.com</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498B1-4437-4843-8F2E-442C3E351D5B}" type="datetime1">
              <a:rPr lang="en-US" smtClean="0"/>
              <a:t>4/6/2015</a:t>
            </a:fld>
            <a:endParaRPr lang="en-US" dirty="0"/>
          </a:p>
        </p:txBody>
      </p:sp>
      <p:sp>
        <p:nvSpPr>
          <p:cNvPr id="3" name="Footer Placeholder 2"/>
          <p:cNvSpPr>
            <a:spLocks noGrp="1"/>
          </p:cNvSpPr>
          <p:nvPr>
            <p:ph type="ftr" sz="quarter" idx="11"/>
          </p:nvPr>
        </p:nvSpPr>
        <p:spPr/>
        <p:txBody>
          <a:bodyPr/>
          <a:lstStyle/>
          <a:p>
            <a:r>
              <a:rPr lang="en-US" smtClean="0"/>
              <a:t>www.naturalbornscientist.com</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9E2272-73E6-4B32-9BC6-5BDB3457B880}" type="datetime1">
              <a:rPr lang="en-US" smtClean="0"/>
              <a:t>4/6/2015</a:t>
            </a:fld>
            <a:endParaRPr lang="en-US" dirty="0"/>
          </a:p>
        </p:txBody>
      </p:sp>
      <p:sp>
        <p:nvSpPr>
          <p:cNvPr id="6" name="Footer Placeholder 5"/>
          <p:cNvSpPr>
            <a:spLocks noGrp="1"/>
          </p:cNvSpPr>
          <p:nvPr>
            <p:ph type="ftr" sz="quarter" idx="11"/>
          </p:nvPr>
        </p:nvSpPr>
        <p:spPr/>
        <p:txBody>
          <a:bodyPr/>
          <a:lstStyle/>
          <a:p>
            <a:r>
              <a:rPr lang="en-US" smtClean="0"/>
              <a:t>www.naturalbornscientist.com</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5265810-5B7E-4B64-9D9A-441902753D22}" type="datetime1">
              <a:rPr lang="en-US" smtClean="0"/>
              <a:t>4/6/2015</a:t>
            </a:fld>
            <a:endParaRPr lang="en-US" dirty="0"/>
          </a:p>
        </p:txBody>
      </p:sp>
      <p:sp>
        <p:nvSpPr>
          <p:cNvPr id="6" name="Footer Placeholder 5"/>
          <p:cNvSpPr>
            <a:spLocks noGrp="1"/>
          </p:cNvSpPr>
          <p:nvPr>
            <p:ph type="ftr" sz="quarter" idx="11"/>
          </p:nvPr>
        </p:nvSpPr>
        <p:spPr/>
        <p:txBody>
          <a:bodyPr/>
          <a:lstStyle/>
          <a:p>
            <a:r>
              <a:rPr lang="en-US" smtClean="0"/>
              <a:t>www.naturalbornscientist.com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046B7A-DDC2-4D28-814F-54A2C26472E6}" type="datetime1">
              <a:rPr lang="en-US" smtClean="0"/>
              <a:t>4/6/2015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www.naturalbornscientist.com</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637" y="0"/>
            <a:ext cx="9144000" cy="6858000"/>
          </a:xfrm>
          <a:prstGeom prst="rect">
            <a:avLst/>
          </a:prstGeom>
          <a:ln>
            <a:noFill/>
          </a:ln>
          <a:effectLst>
            <a:softEdge rad="112500"/>
          </a:effectLst>
        </p:spPr>
      </p:pic>
      <p:sp>
        <p:nvSpPr>
          <p:cNvPr id="2" name="Título 1"/>
          <p:cNvSpPr>
            <a:spLocks noGrp="1"/>
          </p:cNvSpPr>
          <p:nvPr>
            <p:ph type="ctrTitle"/>
          </p:nvPr>
        </p:nvSpPr>
        <p:spPr>
          <a:xfrm>
            <a:off x="2460425" y="2611367"/>
            <a:ext cx="8915399" cy="1351601"/>
          </a:xfrm>
        </p:spPr>
        <p:txBody>
          <a:bodyPr>
            <a:normAutofit/>
          </a:bodyPr>
          <a:lstStyle/>
          <a:p>
            <a:r>
              <a:rPr lang="es-CO" sz="8000" b="1" dirty="0" smtClean="0">
                <a:solidFill>
                  <a:srgbClr val="FFFF00"/>
                </a:solidFill>
              </a:rPr>
              <a:t>PLANT TISSUES</a:t>
            </a:r>
            <a:endParaRPr lang="es-CO" sz="8000" b="1" dirty="0">
              <a:solidFill>
                <a:srgbClr val="FFFF00"/>
              </a:solidFill>
            </a:endParaRPr>
          </a:p>
        </p:txBody>
      </p:sp>
      <p:sp>
        <p:nvSpPr>
          <p:cNvPr id="3" name="Subtítulo 2"/>
          <p:cNvSpPr>
            <a:spLocks noGrp="1"/>
          </p:cNvSpPr>
          <p:nvPr>
            <p:ph type="subTitle" idx="1"/>
          </p:nvPr>
        </p:nvSpPr>
        <p:spPr>
          <a:xfrm>
            <a:off x="2589212" y="4499470"/>
            <a:ext cx="7907070" cy="549918"/>
          </a:xfrm>
        </p:spPr>
        <p:txBody>
          <a:bodyPr>
            <a:normAutofit/>
          </a:bodyPr>
          <a:lstStyle/>
          <a:p>
            <a:pPr algn="r"/>
            <a:r>
              <a:rPr lang="es-CO" b="1" dirty="0" err="1" smtClean="0">
                <a:solidFill>
                  <a:srgbClr val="FF0000"/>
                </a:solidFill>
              </a:rPr>
              <a:t>How</a:t>
            </a:r>
            <a:r>
              <a:rPr lang="es-CO" b="1" dirty="0" smtClean="0">
                <a:solidFill>
                  <a:srgbClr val="FF0000"/>
                </a:solidFill>
              </a:rPr>
              <a:t> </a:t>
            </a:r>
            <a:r>
              <a:rPr lang="es-CO" b="1" dirty="0" err="1" smtClean="0">
                <a:solidFill>
                  <a:srgbClr val="FF0000"/>
                </a:solidFill>
              </a:rPr>
              <a:t>is</a:t>
            </a:r>
            <a:r>
              <a:rPr lang="es-CO" b="1" dirty="0" smtClean="0">
                <a:solidFill>
                  <a:srgbClr val="FF0000"/>
                </a:solidFill>
              </a:rPr>
              <a:t> </a:t>
            </a:r>
            <a:r>
              <a:rPr lang="es-CO" b="1" dirty="0" err="1" smtClean="0">
                <a:solidFill>
                  <a:srgbClr val="FF0000"/>
                </a:solidFill>
              </a:rPr>
              <a:t>the</a:t>
            </a:r>
            <a:r>
              <a:rPr lang="es-CO" b="1" dirty="0" smtClean="0">
                <a:solidFill>
                  <a:srgbClr val="FF0000"/>
                </a:solidFill>
              </a:rPr>
              <a:t> </a:t>
            </a:r>
            <a:r>
              <a:rPr lang="es-CO" b="1" dirty="0" err="1" smtClean="0">
                <a:solidFill>
                  <a:srgbClr val="FF0000"/>
                </a:solidFill>
              </a:rPr>
              <a:t>internal</a:t>
            </a:r>
            <a:r>
              <a:rPr lang="es-CO" b="1" dirty="0" smtClean="0">
                <a:solidFill>
                  <a:srgbClr val="FF0000"/>
                </a:solidFill>
              </a:rPr>
              <a:t> </a:t>
            </a:r>
            <a:r>
              <a:rPr lang="es-CO" b="1" dirty="0" err="1" smtClean="0">
                <a:solidFill>
                  <a:srgbClr val="FF0000"/>
                </a:solidFill>
              </a:rPr>
              <a:t>organization</a:t>
            </a:r>
            <a:r>
              <a:rPr lang="es-CO" b="1" dirty="0" smtClean="0">
                <a:solidFill>
                  <a:srgbClr val="FF0000"/>
                </a:solidFill>
              </a:rPr>
              <a:t> of a </a:t>
            </a:r>
            <a:r>
              <a:rPr lang="es-CO" b="1" dirty="0" err="1" smtClean="0">
                <a:solidFill>
                  <a:srgbClr val="FF0000"/>
                </a:solidFill>
              </a:rPr>
              <a:t>plant</a:t>
            </a:r>
            <a:r>
              <a:rPr lang="es-CO" b="1" dirty="0" smtClean="0">
                <a:solidFill>
                  <a:srgbClr val="FF0000"/>
                </a:solidFill>
              </a:rPr>
              <a:t>?</a:t>
            </a:r>
            <a:endParaRPr lang="es-CO" b="1" dirty="0">
              <a:solidFill>
                <a:srgbClr val="FF0000"/>
              </a:solidFill>
            </a:endParaRPr>
          </a:p>
        </p:txBody>
      </p:sp>
      <p:sp>
        <p:nvSpPr>
          <p:cNvPr id="4" name="Marcador de pie de página 3"/>
          <p:cNvSpPr>
            <a:spLocks noGrp="1"/>
          </p:cNvSpPr>
          <p:nvPr>
            <p:ph type="ftr" sz="quarter" idx="11"/>
          </p:nvPr>
        </p:nvSpPr>
        <p:spPr/>
        <p:txBody>
          <a:bodyPr/>
          <a:lstStyle/>
          <a:p>
            <a:r>
              <a:rPr lang="en-US" smtClean="0"/>
              <a:t>www.naturalbornscientist.com</a:t>
            </a:r>
            <a:endParaRPr lang="en-US" dirty="0"/>
          </a:p>
        </p:txBody>
      </p:sp>
    </p:spTree>
    <p:extLst>
      <p:ext uri="{BB962C8B-B14F-4D97-AF65-F5344CB8AC3E}">
        <p14:creationId xmlns:p14="http://schemas.microsoft.com/office/powerpoint/2010/main" val="403626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b="1" dirty="0" smtClean="0"/>
              <a:t>“ORGAN” SYSTEMS IN PLANTS</a:t>
            </a:r>
            <a:endParaRPr lang="es-CO" sz="4800" b="1" dirty="0"/>
          </a:p>
        </p:txBody>
      </p:sp>
      <p:sp>
        <p:nvSpPr>
          <p:cNvPr id="3" name="Marcador de contenido 2"/>
          <p:cNvSpPr>
            <a:spLocks noGrp="1"/>
          </p:cNvSpPr>
          <p:nvPr>
            <p:ph idx="1"/>
          </p:nvPr>
        </p:nvSpPr>
        <p:spPr>
          <a:xfrm>
            <a:off x="5731628" y="1905000"/>
            <a:ext cx="5772983" cy="4230808"/>
          </a:xfrm>
        </p:spPr>
        <p:txBody>
          <a:bodyPr>
            <a:normAutofit fontScale="92500" lnSpcReduction="20000"/>
          </a:bodyPr>
          <a:lstStyle/>
          <a:p>
            <a:r>
              <a:rPr lang="en-US" sz="3200" dirty="0"/>
              <a:t>As many organisms, the cells of a plant are organized in </a:t>
            </a:r>
            <a:r>
              <a:rPr lang="en-US" sz="3200" b="1" dirty="0"/>
              <a:t>tissues</a:t>
            </a:r>
            <a:r>
              <a:rPr lang="en-US" sz="3200" dirty="0"/>
              <a:t> that can be made of a single type of </a:t>
            </a:r>
            <a:r>
              <a:rPr lang="en-US" sz="3200" dirty="0" smtClean="0"/>
              <a:t>cell, </a:t>
            </a:r>
            <a:r>
              <a:rPr lang="en-US" sz="3200" dirty="0"/>
              <a:t>or complex made of different types of cells.  The tissues of plants are organized in </a:t>
            </a:r>
            <a:r>
              <a:rPr lang="en-US" sz="3200" b="1" dirty="0"/>
              <a:t>systems</a:t>
            </a:r>
            <a:r>
              <a:rPr lang="en-US" sz="3200" dirty="0"/>
              <a:t>.  These systems are </a:t>
            </a:r>
            <a:r>
              <a:rPr lang="en-US" sz="3200" b="1" dirty="0"/>
              <a:t>dermal tissue, ground tissue and vascular tissue</a:t>
            </a:r>
            <a:r>
              <a:rPr lang="en-US" sz="3200" b="1" dirty="0" smtClean="0"/>
              <a:t>.</a:t>
            </a:r>
            <a:endParaRPr lang="es-CO" sz="3200" b="1" dirty="0"/>
          </a:p>
        </p:txBody>
      </p:sp>
      <p:sp>
        <p:nvSpPr>
          <p:cNvPr id="4" name="Marcador de pie de página 3"/>
          <p:cNvSpPr>
            <a:spLocks noGrp="1"/>
          </p:cNvSpPr>
          <p:nvPr>
            <p:ph type="ftr" sz="quarter" idx="11"/>
          </p:nvPr>
        </p:nvSpPr>
        <p:spPr/>
        <p:txBody>
          <a:bodyPr/>
          <a:lstStyle/>
          <a:p>
            <a:r>
              <a:rPr lang="en-US" smtClean="0"/>
              <a:t>www.naturalbornscientist.com</a:t>
            </a:r>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61" y="2435444"/>
            <a:ext cx="5027867" cy="3173934"/>
          </a:xfrm>
          <a:prstGeom prst="rect">
            <a:avLst/>
          </a:prstGeom>
        </p:spPr>
      </p:pic>
    </p:spTree>
    <p:extLst>
      <p:ext uri="{BB962C8B-B14F-4D97-AF65-F5344CB8AC3E}">
        <p14:creationId xmlns:p14="http://schemas.microsoft.com/office/powerpoint/2010/main" val="3582789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b="1" dirty="0" smtClean="0"/>
              <a:t>DERMAL TISSUES</a:t>
            </a:r>
            <a:endParaRPr lang="es-CO" sz="4800" b="1" dirty="0"/>
          </a:p>
        </p:txBody>
      </p:sp>
      <p:sp>
        <p:nvSpPr>
          <p:cNvPr id="3" name="Marcador de contenido 2"/>
          <p:cNvSpPr>
            <a:spLocks noGrp="1"/>
          </p:cNvSpPr>
          <p:nvPr>
            <p:ph idx="1"/>
          </p:nvPr>
        </p:nvSpPr>
        <p:spPr>
          <a:xfrm>
            <a:off x="4781006" y="1672046"/>
            <a:ext cx="6723606" cy="4463762"/>
          </a:xfrm>
        </p:spPr>
        <p:txBody>
          <a:bodyPr>
            <a:normAutofit lnSpcReduction="10000"/>
          </a:bodyPr>
          <a:lstStyle/>
          <a:p>
            <a:r>
              <a:rPr lang="en-US" sz="2800" dirty="0"/>
              <a:t>The </a:t>
            </a:r>
            <a:r>
              <a:rPr lang="en-US" sz="2800" b="1" dirty="0"/>
              <a:t>dermal tissues system</a:t>
            </a:r>
            <a:r>
              <a:rPr lang="en-US" sz="2800" dirty="0"/>
              <a:t> consists of the epidermis that is a single layer of cells that protects and covers the plant.  It secretes a waxy substance called </a:t>
            </a:r>
            <a:r>
              <a:rPr lang="en-US" sz="2800" b="1" dirty="0"/>
              <a:t>cuticle</a:t>
            </a:r>
            <a:r>
              <a:rPr lang="en-US" sz="2800" dirty="0"/>
              <a:t> and it usually have guard cells and stomata.  </a:t>
            </a:r>
            <a:r>
              <a:rPr lang="en-US" sz="2800" dirty="0" smtClean="0"/>
              <a:t>The </a:t>
            </a:r>
            <a:r>
              <a:rPr lang="en-US" sz="2800" b="1" dirty="0"/>
              <a:t>periderm</a:t>
            </a:r>
            <a:r>
              <a:rPr lang="en-US" sz="2800" dirty="0"/>
              <a:t> that replaces epidermis when the plant undergo secondary </a:t>
            </a:r>
            <a:r>
              <a:rPr lang="en-US" sz="2800" dirty="0" smtClean="0"/>
              <a:t>growth </a:t>
            </a:r>
            <a:r>
              <a:rPr lang="en-US" sz="2800" dirty="0"/>
              <a:t>is made of cork </a:t>
            </a:r>
            <a:r>
              <a:rPr lang="en-US" sz="2800" dirty="0" smtClean="0"/>
              <a:t>cells, </a:t>
            </a:r>
            <a:r>
              <a:rPr lang="en-US" sz="2800" dirty="0" err="1"/>
              <a:t>phelloderm</a:t>
            </a:r>
            <a:r>
              <a:rPr lang="en-US" sz="2800" dirty="0"/>
              <a:t> and </a:t>
            </a:r>
            <a:r>
              <a:rPr lang="en-US" sz="2800" dirty="0" err="1"/>
              <a:t>phellogen</a:t>
            </a:r>
            <a:r>
              <a:rPr lang="en-US" sz="2800" dirty="0"/>
              <a:t> (</a:t>
            </a:r>
            <a:r>
              <a:rPr lang="en-US" sz="2800" dirty="0" smtClean="0"/>
              <a:t>cambium)</a:t>
            </a:r>
            <a:endParaRPr lang="es-CO" sz="2800" dirty="0"/>
          </a:p>
        </p:txBody>
      </p:sp>
      <p:sp>
        <p:nvSpPr>
          <p:cNvPr id="4" name="Marcador de pie de página 3"/>
          <p:cNvSpPr>
            <a:spLocks noGrp="1"/>
          </p:cNvSpPr>
          <p:nvPr>
            <p:ph type="ftr" sz="quarter" idx="11"/>
          </p:nvPr>
        </p:nvSpPr>
        <p:spPr/>
        <p:txBody>
          <a:bodyPr/>
          <a:lstStyle/>
          <a:p>
            <a:r>
              <a:rPr lang="en-US" smtClean="0"/>
              <a:t>www.naturalbornscientist.com</a:t>
            </a: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 y="2622678"/>
            <a:ext cx="3843746" cy="2562497"/>
          </a:xfrm>
          <a:prstGeom prst="rect">
            <a:avLst/>
          </a:prstGeom>
        </p:spPr>
      </p:pic>
    </p:spTree>
    <p:extLst>
      <p:ext uri="{BB962C8B-B14F-4D97-AF65-F5344CB8AC3E}">
        <p14:creationId xmlns:p14="http://schemas.microsoft.com/office/powerpoint/2010/main" val="268284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b="1" dirty="0" smtClean="0"/>
              <a:t>GROUND TISSUES</a:t>
            </a:r>
            <a:endParaRPr lang="es-CO" sz="4800" b="1" dirty="0"/>
          </a:p>
        </p:txBody>
      </p:sp>
      <p:sp>
        <p:nvSpPr>
          <p:cNvPr id="3" name="Marcador de contenido 2"/>
          <p:cNvSpPr>
            <a:spLocks noGrp="1"/>
          </p:cNvSpPr>
          <p:nvPr>
            <p:ph idx="1"/>
          </p:nvPr>
        </p:nvSpPr>
        <p:spPr>
          <a:xfrm>
            <a:off x="5564777" y="1672046"/>
            <a:ext cx="5939834" cy="4535571"/>
          </a:xfrm>
        </p:spPr>
        <p:txBody>
          <a:bodyPr>
            <a:noAutofit/>
          </a:bodyPr>
          <a:lstStyle/>
          <a:p>
            <a:r>
              <a:rPr lang="en-US" sz="2800" b="1" dirty="0" smtClean="0"/>
              <a:t>The </a:t>
            </a:r>
            <a:r>
              <a:rPr lang="en-US" sz="2800" b="1" dirty="0"/>
              <a:t>ground tissues system</a:t>
            </a:r>
            <a:r>
              <a:rPr lang="en-US" sz="2800" dirty="0"/>
              <a:t> synthesizes organic compounds, supports the plant and stores substances</a:t>
            </a:r>
            <a:r>
              <a:rPr lang="en-US" sz="2800" dirty="0" smtClean="0"/>
              <a:t>.  It </a:t>
            </a:r>
            <a:r>
              <a:rPr lang="en-US" sz="2800" dirty="0"/>
              <a:t>is made of a soft tissue called </a:t>
            </a:r>
            <a:r>
              <a:rPr lang="en-US" sz="2800" b="1" dirty="0"/>
              <a:t>parenchyma</a:t>
            </a:r>
            <a:r>
              <a:rPr lang="en-US" sz="2800" dirty="0"/>
              <a:t> that synthesizes and stores organic molecules, </a:t>
            </a:r>
            <a:r>
              <a:rPr lang="en-US" sz="2800" b="1" dirty="0"/>
              <a:t>collenchyma</a:t>
            </a:r>
            <a:r>
              <a:rPr lang="en-US" sz="2800" dirty="0"/>
              <a:t> that helps in supporting the plant, and </a:t>
            </a:r>
            <a:r>
              <a:rPr lang="en-US" sz="2800" b="1" dirty="0"/>
              <a:t>sclerenchyma</a:t>
            </a:r>
            <a:r>
              <a:rPr lang="en-US" sz="2800" dirty="0"/>
              <a:t> that are more rigid than collenchyma.  </a:t>
            </a:r>
            <a:endParaRPr lang="es-CO" sz="2800" dirty="0"/>
          </a:p>
        </p:txBody>
      </p:sp>
      <p:sp>
        <p:nvSpPr>
          <p:cNvPr id="4" name="Marcador de pie de página 3"/>
          <p:cNvSpPr>
            <a:spLocks noGrp="1"/>
          </p:cNvSpPr>
          <p:nvPr>
            <p:ph type="ftr" sz="quarter" idx="11"/>
          </p:nvPr>
        </p:nvSpPr>
        <p:spPr/>
        <p:txBody>
          <a:bodyPr/>
          <a:lstStyle/>
          <a:p>
            <a:r>
              <a:rPr lang="en-US" smtClean="0"/>
              <a:t>www.naturalbornscientist.com</a:t>
            </a:r>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4603012"/>
            <a:ext cx="5042262" cy="1239480"/>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t="33297" b="9435"/>
          <a:stretch/>
        </p:blipFill>
        <p:spPr>
          <a:xfrm>
            <a:off x="522514" y="1774112"/>
            <a:ext cx="5042262" cy="2165719"/>
          </a:xfrm>
          <a:prstGeom prst="rect">
            <a:avLst/>
          </a:prstGeom>
        </p:spPr>
      </p:pic>
    </p:spTree>
    <p:extLst>
      <p:ext uri="{BB962C8B-B14F-4D97-AF65-F5344CB8AC3E}">
        <p14:creationId xmlns:p14="http://schemas.microsoft.com/office/powerpoint/2010/main" val="2870138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b="1" dirty="0" smtClean="0"/>
              <a:t>VASCULAR TISSUES SYSTEM</a:t>
            </a:r>
            <a:endParaRPr lang="es-CO" sz="4800" b="1" dirty="0"/>
          </a:p>
        </p:txBody>
      </p:sp>
      <p:sp>
        <p:nvSpPr>
          <p:cNvPr id="3" name="Marcador de contenido 2"/>
          <p:cNvSpPr>
            <a:spLocks noGrp="1"/>
          </p:cNvSpPr>
          <p:nvPr>
            <p:ph idx="1"/>
          </p:nvPr>
        </p:nvSpPr>
        <p:spPr>
          <a:xfrm>
            <a:off x="5512526" y="1905000"/>
            <a:ext cx="5992086" cy="4199586"/>
          </a:xfrm>
        </p:spPr>
        <p:txBody>
          <a:bodyPr>
            <a:noAutofit/>
          </a:bodyPr>
          <a:lstStyle/>
          <a:p>
            <a:r>
              <a:rPr lang="en-US" sz="2400" b="1" dirty="0"/>
              <a:t>The vascular tissues system</a:t>
            </a:r>
            <a:r>
              <a:rPr lang="en-US" sz="2400" dirty="0"/>
              <a:t> is made of two kinds of vessels: </a:t>
            </a:r>
            <a:r>
              <a:rPr lang="en-US" sz="2400" b="1" dirty="0"/>
              <a:t>Xylem</a:t>
            </a:r>
            <a:r>
              <a:rPr lang="en-US" sz="2400" dirty="0"/>
              <a:t> that is made of nonliving tube-like structures called </a:t>
            </a:r>
            <a:r>
              <a:rPr lang="en-US" sz="2400" dirty="0" err="1"/>
              <a:t>tracheids</a:t>
            </a:r>
            <a:r>
              <a:rPr lang="en-US" sz="2400" dirty="0"/>
              <a:t> and vessel elements that transport water and minerals from the root to the plant; and </a:t>
            </a:r>
            <a:r>
              <a:rPr lang="en-US" sz="2400" b="1" dirty="0"/>
              <a:t>phloem</a:t>
            </a:r>
            <a:r>
              <a:rPr lang="en-US" sz="2400" dirty="0"/>
              <a:t> that is made of living cells called sieve-tube cells and companion cells that transport the substances provided by photosynthesis from leaves to other parts of the plant.   </a:t>
            </a:r>
            <a:endParaRPr lang="es-CO" sz="2400" dirty="0"/>
          </a:p>
        </p:txBody>
      </p:sp>
      <p:sp>
        <p:nvSpPr>
          <p:cNvPr id="4" name="Marcador de pie de página 3"/>
          <p:cNvSpPr>
            <a:spLocks noGrp="1"/>
          </p:cNvSpPr>
          <p:nvPr>
            <p:ph type="ftr" sz="quarter" idx="11"/>
          </p:nvPr>
        </p:nvSpPr>
        <p:spPr/>
        <p:txBody>
          <a:bodyPr/>
          <a:lstStyle/>
          <a:p>
            <a:r>
              <a:rPr lang="en-US" smtClean="0"/>
              <a:t>www.naturalbornscientist.com</a:t>
            </a:r>
            <a:endParaRPr lang="en-U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6066" b="5743"/>
          <a:stretch/>
        </p:blipFill>
        <p:spPr>
          <a:xfrm>
            <a:off x="1087083" y="1905000"/>
            <a:ext cx="3656730" cy="188105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83" y="4004793"/>
            <a:ext cx="3532022" cy="2099793"/>
          </a:xfrm>
          <a:prstGeom prst="rect">
            <a:avLst/>
          </a:prstGeom>
        </p:spPr>
      </p:pic>
    </p:spTree>
    <p:extLst>
      <p:ext uri="{BB962C8B-B14F-4D97-AF65-F5344CB8AC3E}">
        <p14:creationId xmlns:p14="http://schemas.microsoft.com/office/powerpoint/2010/main" val="449650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b="1" dirty="0" smtClean="0"/>
              <a:t>GROWTH TISSUE</a:t>
            </a:r>
            <a:endParaRPr lang="es-CO" sz="4800" b="1" dirty="0"/>
          </a:p>
        </p:txBody>
      </p:sp>
      <p:sp>
        <p:nvSpPr>
          <p:cNvPr id="3" name="Marcador de contenido 2"/>
          <p:cNvSpPr>
            <a:spLocks noGrp="1"/>
          </p:cNvSpPr>
          <p:nvPr>
            <p:ph idx="1"/>
          </p:nvPr>
        </p:nvSpPr>
        <p:spPr>
          <a:xfrm>
            <a:off x="4885508" y="2133600"/>
            <a:ext cx="6619103" cy="3777622"/>
          </a:xfrm>
        </p:spPr>
        <p:txBody>
          <a:bodyPr>
            <a:normAutofit fontScale="92500" lnSpcReduction="20000"/>
          </a:bodyPr>
          <a:lstStyle/>
          <a:p>
            <a:r>
              <a:rPr lang="en-US" sz="2800" dirty="0"/>
              <a:t>The </a:t>
            </a:r>
            <a:r>
              <a:rPr lang="en-US" sz="2800" b="1" dirty="0"/>
              <a:t>growth tissue</a:t>
            </a:r>
            <a:r>
              <a:rPr lang="en-US" sz="2800" dirty="0"/>
              <a:t> of the plant is called </a:t>
            </a:r>
            <a:r>
              <a:rPr lang="en-US" sz="2800" b="1" dirty="0"/>
              <a:t>meristem</a:t>
            </a:r>
            <a:r>
              <a:rPr lang="en-US" sz="2800" dirty="0"/>
              <a:t>.  </a:t>
            </a:r>
            <a:r>
              <a:rPr lang="en-US" sz="2800" dirty="0" err="1"/>
              <a:t>Meristemic</a:t>
            </a:r>
            <a:r>
              <a:rPr lang="en-US" sz="2800" dirty="0"/>
              <a:t> cells can develop into different kinds of plant cells according to the plant needs.  They are the “stem cells” of plants and they are constantly undergoing mitosis.  It is usually found at the tips of shoots and roots and at the apex of stems (apical meristems), and in the cambium and </a:t>
            </a:r>
            <a:r>
              <a:rPr lang="en-US" sz="2800" dirty="0" err="1"/>
              <a:t>phellogen</a:t>
            </a:r>
            <a:r>
              <a:rPr lang="en-US" sz="2800" dirty="0"/>
              <a:t> (lateral meristems</a:t>
            </a:r>
            <a:r>
              <a:rPr lang="en-US" sz="2800" dirty="0" smtClean="0"/>
              <a:t>)</a:t>
            </a:r>
            <a:endParaRPr lang="es-CO" sz="2800" dirty="0"/>
          </a:p>
        </p:txBody>
      </p:sp>
      <p:sp>
        <p:nvSpPr>
          <p:cNvPr id="4" name="Marcador de pie de página 3"/>
          <p:cNvSpPr>
            <a:spLocks noGrp="1"/>
          </p:cNvSpPr>
          <p:nvPr>
            <p:ph type="ftr" sz="quarter" idx="11"/>
          </p:nvPr>
        </p:nvSpPr>
        <p:spPr/>
        <p:txBody>
          <a:bodyPr/>
          <a:lstStyle/>
          <a:p>
            <a:r>
              <a:rPr lang="en-US" smtClean="0"/>
              <a:t>www.naturalbornscientist.com</a:t>
            </a: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35" y="2129586"/>
            <a:ext cx="4028773" cy="3662520"/>
          </a:xfrm>
          <a:prstGeom prst="rect">
            <a:avLst/>
          </a:prstGeom>
        </p:spPr>
      </p:pic>
    </p:spTree>
    <p:extLst>
      <p:ext uri="{BB962C8B-B14F-4D97-AF65-F5344CB8AC3E}">
        <p14:creationId xmlns:p14="http://schemas.microsoft.com/office/powerpoint/2010/main" val="65406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265</TotalTime>
  <Words>336</Words>
  <Application>Microsoft Office PowerPoint</Application>
  <PresentationFormat>Panorámica</PresentationFormat>
  <Paragraphs>19</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Century Gothic</vt:lpstr>
      <vt:lpstr>Wingdings 3</vt:lpstr>
      <vt:lpstr>Espiral</vt:lpstr>
      <vt:lpstr>PLANT TISSUES</vt:lpstr>
      <vt:lpstr>“ORGAN” SYSTEMS IN PLANTS</vt:lpstr>
      <vt:lpstr>DERMAL TISSUES</vt:lpstr>
      <vt:lpstr>GROUND TISSUES</vt:lpstr>
      <vt:lpstr>VASCULAR TISSUES SYSTEM</vt:lpstr>
      <vt:lpstr>GROWTH TISSUE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TISSUES</dc:title>
  <dc:creator>Usuario</dc:creator>
  <cp:lastModifiedBy>Usuario</cp:lastModifiedBy>
  <cp:revision>10</cp:revision>
  <dcterms:created xsi:type="dcterms:W3CDTF">2015-04-06T11:48:47Z</dcterms:created>
  <dcterms:modified xsi:type="dcterms:W3CDTF">2015-04-06T20:51:55Z</dcterms:modified>
</cp:coreProperties>
</file>